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31"/>
  </p:notesMasterIdLst>
  <p:sldIdLst>
    <p:sldId id="25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8" r:id="rId3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34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2.wmf"/><Relationship Id="rId7" Type="http://schemas.openxmlformats.org/officeDocument/2006/relationships/image" Target="../media/image36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Relationship Id="rId9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6" Type="http://schemas.openxmlformats.org/officeDocument/2006/relationships/image" Target="../media/image78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A0EEC-EE33-4C54-BDF8-D48A9BF2D283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DDA5A-0D26-43E2-A721-1C3885F3BE9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38516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E292E-7F86-46DF-97BC-8F7EFD01AF27}" type="slidenum">
              <a:rPr lang="tr-TR" smtClean="0">
                <a:solidFill>
                  <a:prstClr val="black"/>
                </a:solidFill>
              </a:rPr>
              <a:pPr/>
              <a:t>5</a:t>
            </a:fld>
            <a:endParaRPr lang="tr-T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6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E292E-7F86-46DF-97BC-8F7EFD01AF27}" type="slidenum">
              <a:rPr lang="tr-TR" smtClean="0">
                <a:solidFill>
                  <a:prstClr val="black"/>
                </a:solidFill>
              </a:rPr>
              <a:pPr/>
              <a:t>7</a:t>
            </a:fld>
            <a:endParaRPr lang="tr-T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09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E292E-7F86-46DF-97BC-8F7EFD01AF27}" type="slidenum">
              <a:rPr lang="tr-TR" smtClean="0">
                <a:solidFill>
                  <a:prstClr val="black"/>
                </a:solidFill>
              </a:rPr>
              <a:pPr/>
              <a:t>8</a:t>
            </a:fld>
            <a:endParaRPr lang="tr-T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70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E292E-7F86-46DF-97BC-8F7EFD01AF27}" type="slidenum">
              <a:rPr lang="tr-TR" smtClean="0">
                <a:solidFill>
                  <a:prstClr val="black"/>
                </a:solidFill>
              </a:rPr>
              <a:pPr/>
              <a:t>10</a:t>
            </a:fld>
            <a:endParaRPr lang="tr-T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75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E292E-7F86-46DF-97BC-8F7EFD01AF27}" type="slidenum">
              <a:rPr lang="tr-TR" smtClean="0">
                <a:solidFill>
                  <a:prstClr val="black"/>
                </a:solidFill>
              </a:rPr>
              <a:pPr/>
              <a:t>11</a:t>
            </a:fld>
            <a:endParaRPr lang="tr-T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50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E292E-7F86-46DF-97BC-8F7EFD01AF27}" type="slidenum">
              <a:rPr lang="tr-TR" smtClean="0">
                <a:solidFill>
                  <a:prstClr val="black"/>
                </a:solidFill>
              </a:rPr>
              <a:pPr/>
              <a:t>14</a:t>
            </a:fld>
            <a:endParaRPr lang="tr-T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74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E292E-7F86-46DF-97BC-8F7EFD01AF27}" type="slidenum">
              <a:rPr lang="tr-TR" smtClean="0">
                <a:solidFill>
                  <a:prstClr val="black"/>
                </a:solidFill>
              </a:rPr>
              <a:pPr/>
              <a:t>16</a:t>
            </a:fld>
            <a:endParaRPr lang="tr-T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08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E292E-7F86-46DF-97BC-8F7EFD01AF27}" type="slidenum">
              <a:rPr lang="tr-TR" smtClean="0">
                <a:solidFill>
                  <a:prstClr val="black"/>
                </a:solidFill>
              </a:rPr>
              <a:pPr/>
              <a:t>23</a:t>
            </a:fld>
            <a:endParaRPr lang="tr-T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53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35220-983C-4974-8298-5938F78AEE7B}" type="slidenum">
              <a:rPr lang="tr-TR" smtClean="0">
                <a:solidFill>
                  <a:prstClr val="black"/>
                </a:solidFill>
              </a:rPr>
              <a:pPr/>
              <a:t>26</a:t>
            </a:fld>
            <a:endParaRPr lang="tr-T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58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42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63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076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010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48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986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39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50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822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255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88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32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964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826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9318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05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43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252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2501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31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927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31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8445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835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4486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7474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391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9222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0414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40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27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0668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97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0723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735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436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350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410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6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99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7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2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29DDD7-0B31-4DB8-AA04-7AFB684EF30A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F2CEF36-1C38-4DB6-B67A-5982F4BDA87A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2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4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8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3A8D-B31C-4296-8704-9568A8205F4D}" type="datetimeFigureOut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20.10.2021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3783D-B103-4299-94D7-024933D84B12}" type="slidenum">
              <a:rPr lang="tr-T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tr-T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5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13" Type="http://schemas.openxmlformats.org/officeDocument/2006/relationships/oleObject" Target="../embeddings/oleObject35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76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78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79.png"/><Relationship Id="rId11" Type="http://schemas.openxmlformats.org/officeDocument/2006/relationships/oleObject" Target="../embeddings/oleObject34.bin"/><Relationship Id="rId5" Type="http://schemas.openxmlformats.org/officeDocument/2006/relationships/image" Target="../media/image73.wmf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75.wmf"/><Relationship Id="rId4" Type="http://schemas.openxmlformats.org/officeDocument/2006/relationships/oleObject" Target="../embeddings/oleObject31.bin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7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83.png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4.png"/><Relationship Id="rId5" Type="http://schemas.openxmlformats.org/officeDocument/2006/relationships/image" Target="../media/image80.wmf"/><Relationship Id="rId10" Type="http://schemas.openxmlformats.org/officeDocument/2006/relationships/image" Target="../media/image82.wmf"/><Relationship Id="rId4" Type="http://schemas.openxmlformats.org/officeDocument/2006/relationships/oleObject" Target="../embeddings/oleObject37.bin"/><Relationship Id="rId9" Type="http://schemas.openxmlformats.org/officeDocument/2006/relationships/oleObject" Target="../embeddings/oleObject3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image" Target="../media/image87.png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8.png"/><Relationship Id="rId5" Type="http://schemas.openxmlformats.org/officeDocument/2006/relationships/image" Target="../media/image85.wmf"/><Relationship Id="rId4" Type="http://schemas.openxmlformats.org/officeDocument/2006/relationships/oleObject" Target="../embeddings/oleObject4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gif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openxmlformats.org/officeDocument/2006/relationships/image" Target="../media/image114.png"/><Relationship Id="rId21" Type="http://schemas.openxmlformats.org/officeDocument/2006/relationships/image" Target="../media/image132.png"/><Relationship Id="rId7" Type="http://schemas.openxmlformats.org/officeDocument/2006/relationships/image" Target="../media/image118.gif"/><Relationship Id="rId12" Type="http://schemas.openxmlformats.org/officeDocument/2006/relationships/image" Target="../media/image123.png"/><Relationship Id="rId17" Type="http://schemas.openxmlformats.org/officeDocument/2006/relationships/image" Target="../media/image128.jpeg"/><Relationship Id="rId25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7.jpe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7.gif"/><Relationship Id="rId11" Type="http://schemas.openxmlformats.org/officeDocument/2006/relationships/image" Target="../media/image122.jpeg"/><Relationship Id="rId24" Type="http://schemas.openxmlformats.org/officeDocument/2006/relationships/image" Target="../media/image135.png"/><Relationship Id="rId5" Type="http://schemas.openxmlformats.org/officeDocument/2006/relationships/image" Target="../media/image116.gif"/><Relationship Id="rId15" Type="http://schemas.openxmlformats.org/officeDocument/2006/relationships/image" Target="../media/image126.jpe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4" Type="http://schemas.openxmlformats.org/officeDocument/2006/relationships/image" Target="../media/image115.gif"/><Relationship Id="rId9" Type="http://schemas.openxmlformats.org/officeDocument/2006/relationships/image" Target="../media/image120.jpeg"/><Relationship Id="rId14" Type="http://schemas.openxmlformats.org/officeDocument/2006/relationships/image" Target="../media/image125.jpe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35.xml"/><Relationship Id="rId16" Type="http://schemas.microsoft.com/office/2007/relationships/hdphoto" Target="../media/hdphoto3.wdp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3.png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2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12.bin"/><Relationship Id="rId18" Type="http://schemas.microsoft.com/office/2007/relationships/hdphoto" Target="../media/hdphoto4.wdp"/><Relationship Id="rId3" Type="http://schemas.openxmlformats.org/officeDocument/2006/relationships/oleObject" Target="../embeddings/oleObject7.bin"/><Relationship Id="rId21" Type="http://schemas.openxmlformats.org/officeDocument/2006/relationships/image" Target="../media/image23.png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8.wmf"/><Relationship Id="rId17" Type="http://schemas.openxmlformats.org/officeDocument/2006/relationships/image" Target="../media/image22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20.wmf"/><Relationship Id="rId20" Type="http://schemas.openxmlformats.org/officeDocument/2006/relationships/image" Target="../media/image21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9.png"/><Relationship Id="rId5" Type="http://schemas.openxmlformats.org/officeDocument/2006/relationships/image" Target="../media/image27.png"/><Relationship Id="rId10" Type="http://schemas.openxmlformats.org/officeDocument/2006/relationships/image" Target="../media/image28.emf"/><Relationship Id="rId4" Type="http://schemas.openxmlformats.org/officeDocument/2006/relationships/image" Target="../media/image26.png"/><Relationship Id="rId9" Type="http://schemas.openxmlformats.org/officeDocument/2006/relationships/image" Target="../media/image25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4.wmf"/><Relationship Id="rId18" Type="http://schemas.openxmlformats.org/officeDocument/2006/relationships/oleObject" Target="../embeddings/oleObject24.bin"/><Relationship Id="rId3" Type="http://schemas.openxmlformats.org/officeDocument/2006/relationships/image" Target="../media/image39.jpeg"/><Relationship Id="rId21" Type="http://schemas.openxmlformats.org/officeDocument/2006/relationships/oleObject" Target="../embeddings/oleObject25.bin"/><Relationship Id="rId7" Type="http://schemas.openxmlformats.org/officeDocument/2006/relationships/image" Target="../media/image31.wmf"/><Relationship Id="rId12" Type="http://schemas.openxmlformats.org/officeDocument/2006/relationships/oleObject" Target="../embeddings/oleObject21.bin"/><Relationship Id="rId17" Type="http://schemas.openxmlformats.org/officeDocument/2006/relationships/image" Target="../media/image36.wmf"/><Relationship Id="rId2" Type="http://schemas.openxmlformats.org/officeDocument/2006/relationships/slideLayout" Target="../slideLayouts/slideLayout40.xml"/><Relationship Id="rId16" Type="http://schemas.openxmlformats.org/officeDocument/2006/relationships/oleObject" Target="../embeddings/oleObject23.bin"/><Relationship Id="rId20" Type="http://schemas.openxmlformats.org/officeDocument/2006/relationships/image" Target="../media/image40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5" Type="http://schemas.openxmlformats.org/officeDocument/2006/relationships/image" Target="../media/image35.wmf"/><Relationship Id="rId10" Type="http://schemas.openxmlformats.org/officeDocument/2006/relationships/oleObject" Target="../embeddings/oleObject20.bin"/><Relationship Id="rId19" Type="http://schemas.openxmlformats.org/officeDocument/2006/relationships/image" Target="../media/image37.wmf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22.bin"/><Relationship Id="rId22" Type="http://schemas.openxmlformats.org/officeDocument/2006/relationships/image" Target="../media/image3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47.jpe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.png"/><Relationship Id="rId5" Type="http://schemas.openxmlformats.org/officeDocument/2006/relationships/image" Target="../media/image45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46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120" y="1026160"/>
            <a:ext cx="121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tr-TR" sz="3600" b="1" dirty="0">
                <a:solidFill>
                  <a:prstClr val="black"/>
                </a:solidFill>
              </a:rPr>
              <a:t>Zihnimizi Bir de Matematik ile Anlamaya Çalışalım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3600" y="2123440"/>
            <a:ext cx="704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tr-TR" sz="2800" dirty="0">
                <a:solidFill>
                  <a:prstClr val="black"/>
                </a:solidFill>
              </a:rPr>
              <a:t>Rahmi Elibol             </a:t>
            </a:r>
            <a:r>
              <a:rPr lang="tr-TR" sz="2800" u="sng" dirty="0">
                <a:solidFill>
                  <a:prstClr val="black"/>
                </a:solidFill>
              </a:rPr>
              <a:t>Neslihan</a:t>
            </a:r>
            <a:r>
              <a:rPr lang="tr-TR" sz="2800" dirty="0">
                <a:solidFill>
                  <a:prstClr val="black"/>
                </a:solidFill>
              </a:rPr>
              <a:t> Serap Şengör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8" y="5958167"/>
            <a:ext cx="599202" cy="599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0" t="-977" b="11976"/>
          <a:stretch/>
        </p:blipFill>
        <p:spPr>
          <a:xfrm>
            <a:off x="11291254" y="5852637"/>
            <a:ext cx="437791" cy="640081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-444470" y="6257768"/>
            <a:ext cx="439671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Ctr="1"/>
          <a:lstStyle/>
          <a:p>
            <a:pPr algn="ctr">
              <a:defRPr/>
            </a:pPr>
            <a:r>
              <a:rPr lang="tr-TR" sz="1600" dirty="0"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  <a:t>Erzincan Üniversitesi</a:t>
            </a:r>
          </a:p>
          <a:p>
            <a:pPr algn="ctr">
              <a:defRPr/>
            </a:pPr>
            <a:r>
              <a:rPr lang="tr-TR" sz="1600" dirty="0"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  <a:t>Elektrik-Elektronik Mühendisliği Bölümü</a:t>
            </a:r>
            <a:r>
              <a:rPr lang="en-GB" sz="1600" dirty="0"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  <a:t/>
            </a:r>
            <a:br>
              <a:rPr lang="en-GB" sz="1600" dirty="0"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</a:br>
            <a:r>
              <a:rPr lang="en-GB" sz="2000" b="1" dirty="0">
                <a:solidFill>
                  <a:srgbClr val="5B9BD5">
                    <a:lumMod val="50000"/>
                  </a:srgbClr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  <a:t> </a:t>
            </a:r>
            <a:endParaRPr lang="en-US" sz="2000" dirty="0">
              <a:solidFill>
                <a:srgbClr val="5B9BD5">
                  <a:lumMod val="50000"/>
                </a:srgbClr>
              </a:solidFill>
              <a:effectLst>
                <a:glow rad="317500">
                  <a:prstClr val="white">
                    <a:alpha val="59000"/>
                  </a:prstClr>
                </a:glow>
              </a:effectLst>
              <a:cs typeface="Arial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917210" y="6267928"/>
            <a:ext cx="439671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Ctr="1"/>
          <a:lstStyle/>
          <a:p>
            <a:pPr algn="ctr">
              <a:defRPr/>
            </a:pPr>
            <a:r>
              <a:rPr lang="tr-TR" sz="1600" dirty="0"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  <a:t>İstanbul Teknik Üniversitesi</a:t>
            </a:r>
          </a:p>
          <a:p>
            <a:pPr algn="ctr">
              <a:defRPr/>
            </a:pPr>
            <a:r>
              <a:rPr lang="tr-TR" sz="1600" dirty="0"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  <a:t>Elektronik ve Haberleşme Mühendisliği Bölümü</a:t>
            </a:r>
            <a:r>
              <a:rPr lang="en-GB" sz="1600" dirty="0">
                <a:solidFill>
                  <a:srgbClr val="5B9BD5">
                    <a:lumMod val="50000"/>
                  </a:srgbClr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  <a:t/>
            </a:r>
            <a:br>
              <a:rPr lang="en-GB" sz="1600" dirty="0">
                <a:solidFill>
                  <a:srgbClr val="5B9BD5">
                    <a:lumMod val="50000"/>
                  </a:srgbClr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</a:br>
            <a:r>
              <a:rPr lang="en-GB" sz="2000" b="1" dirty="0">
                <a:solidFill>
                  <a:srgbClr val="5B9BD5">
                    <a:lumMod val="50000"/>
                  </a:srgbClr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  <a:t> </a:t>
            </a:r>
            <a:endParaRPr lang="en-US" sz="2000" dirty="0">
              <a:solidFill>
                <a:srgbClr val="5B9BD5">
                  <a:lumMod val="50000"/>
                </a:srgbClr>
              </a:solidFill>
              <a:effectLst>
                <a:glow rad="317500">
                  <a:prstClr val="white">
                    <a:alpha val="59000"/>
                  </a:prstClr>
                </a:glow>
              </a:effectLst>
              <a:cs typeface="Arial" charset="0"/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  <a14:imgEffect>
                      <a14:saturation sat="128000"/>
                    </a14:imgEffect>
                    <a14:imgEffect>
                      <a14:brightnessContrast bright="-4000" contrast="-1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618247" y="5821205"/>
            <a:ext cx="2253030" cy="388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545376" y="6254593"/>
            <a:ext cx="439877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Ctr="1"/>
          <a:lstStyle/>
          <a:p>
            <a:pPr algn="ctr">
              <a:defRPr/>
            </a:pPr>
            <a:r>
              <a:rPr lang="tr-TR" sz="1600" dirty="0"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  <a:t>İstanbul Teknik Üniversitesi</a:t>
            </a:r>
          </a:p>
          <a:p>
            <a:pPr algn="ctr">
              <a:defRPr/>
            </a:pPr>
            <a:r>
              <a:rPr lang="tr-TR" sz="1600" dirty="0"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cs typeface="Arial" charset="0"/>
              </a:rPr>
              <a:t>Sinirbilim Modelleme ve Araştırma Grubu</a:t>
            </a:r>
            <a:endParaRPr lang="en-US" sz="1600" dirty="0">
              <a:solidFill>
                <a:prstClr val="black"/>
              </a:solidFill>
              <a:effectLst>
                <a:glow rad="317500">
                  <a:prstClr val="white">
                    <a:alpha val="59000"/>
                  </a:prstClr>
                </a:glow>
              </a:effectLst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600" y="3148579"/>
            <a:ext cx="121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tr-TR" sz="2800" b="1" dirty="0">
                <a:solidFill>
                  <a:prstClr val="black"/>
                </a:solidFill>
              </a:rPr>
              <a:t>57. Ulusal Psikiyatri Kongresi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5600" y="3813474"/>
            <a:ext cx="121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tr-TR" sz="2800" dirty="0">
                <a:solidFill>
                  <a:prstClr val="black"/>
                </a:solidFill>
              </a:rPr>
              <a:t>Ekim 2021</a:t>
            </a:r>
          </a:p>
        </p:txBody>
      </p:sp>
    </p:spTree>
    <p:extLst>
      <p:ext uri="{BB962C8B-B14F-4D97-AF65-F5344CB8AC3E}">
        <p14:creationId xmlns:p14="http://schemas.microsoft.com/office/powerpoint/2010/main" val="80268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869656" y="209551"/>
            <a:ext cx="549156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2800" dirty="0">
                <a:solidFill>
                  <a:prstClr val="black"/>
                </a:solidFill>
                <a:latin typeface="Calibri" panose="020F0502020204030204"/>
              </a:rPr>
              <a:t>Hodgkin-Huxley Sinir Hücresi Modeli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2800" dirty="0">
                <a:solidFill>
                  <a:prstClr val="black"/>
                </a:solidFill>
                <a:latin typeface="Calibri" panose="020F0502020204030204"/>
              </a:rPr>
              <a:t>                       1952</a:t>
            </a:r>
            <a:endParaRPr lang="en-GB" altLang="tr-TR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869656" y="1751393"/>
            <a:ext cx="7195674" cy="4625655"/>
            <a:chOff x="4869656" y="1288257"/>
            <a:chExt cx="6326187" cy="398145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36" t="14760" r="21156" b="61615"/>
            <a:stretch>
              <a:fillRect/>
            </a:stretch>
          </p:blipFill>
          <p:spPr bwMode="auto">
            <a:xfrm>
              <a:off x="4869656" y="1288257"/>
              <a:ext cx="6326187" cy="166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19" t="45946" r="35922" b="20035"/>
            <a:stretch>
              <a:fillRect/>
            </a:stretch>
          </p:blipFill>
          <p:spPr bwMode="auto">
            <a:xfrm>
              <a:off x="4869656" y="2953545"/>
              <a:ext cx="3024188" cy="2316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09" t="24570" r="38875" b="55945"/>
            <a:stretch>
              <a:fillRect/>
            </a:stretch>
          </p:blipFill>
          <p:spPr bwMode="auto">
            <a:xfrm>
              <a:off x="7893844" y="2944020"/>
              <a:ext cx="2632075" cy="1339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" t="45888" r="58366" b="23643"/>
          <a:stretch>
            <a:fillRect/>
          </a:stretch>
        </p:blipFill>
        <p:spPr bwMode="auto">
          <a:xfrm>
            <a:off x="363533" y="3558320"/>
            <a:ext cx="4291593" cy="196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577975" y="6664325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tr-TR" sz="800">
                <a:solidFill>
                  <a:prstClr val="black"/>
                </a:solidFill>
              </a:rPr>
              <a:t>http://www.blackwellpublishing.com/matthews/channel.html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266" y="242636"/>
            <a:ext cx="4717390" cy="2316087"/>
            <a:chOff x="152266" y="242636"/>
            <a:chExt cx="4717390" cy="2316087"/>
          </a:xfrm>
        </p:grpSpPr>
        <p:pic>
          <p:nvPicPr>
            <p:cNvPr id="40975" name="Picture 2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66" y="242636"/>
              <a:ext cx="4717390" cy="224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6" name="TextBox 5"/>
            <p:cNvSpPr txBox="1">
              <a:spLocks noChangeArrowheads="1"/>
            </p:cNvSpPr>
            <p:nvPr/>
          </p:nvSpPr>
          <p:spPr bwMode="auto">
            <a:xfrm>
              <a:off x="2902064" y="2297113"/>
              <a:ext cx="1467303" cy="2616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1100" b="1" dirty="0">
                  <a:solidFill>
                    <a:prstClr val="black"/>
                  </a:solidFill>
                  <a:latin typeface="Aharoni" pitchFamily="2" charset="0"/>
                  <a:cs typeface="Aharoni" pitchFamily="2" charset="0"/>
                </a:rPr>
                <a:t>(1917-2012)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02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h.jp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" t="4340" r="3555" b="5344"/>
          <a:stretch>
            <a:fillRect/>
          </a:stretch>
        </p:blipFill>
        <p:spPr bwMode="auto">
          <a:xfrm>
            <a:off x="1958671" y="700644"/>
            <a:ext cx="4840511" cy="364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760360" y="1184833"/>
            <a:ext cx="1089332" cy="411752"/>
            <a:chOff x="1115616" y="6144399"/>
            <a:chExt cx="1008112" cy="33855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763348" y="6381228"/>
              <a:ext cx="360380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28" name="TextBox 11"/>
            <p:cNvSpPr txBox="1">
              <a:spLocks noChangeArrowheads="1"/>
            </p:cNvSpPr>
            <p:nvPr/>
          </p:nvSpPr>
          <p:spPr bwMode="auto">
            <a:xfrm>
              <a:off x="1115616" y="6144399"/>
              <a:ext cx="9361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1600">
                  <a:solidFill>
                    <a:srgbClr val="C00000"/>
                  </a:solidFill>
                  <a:latin typeface="Comic Sans MS" panose="030F0702030302020204" pitchFamily="66" charset="0"/>
                </a:rPr>
                <a:t>h</a:t>
              </a:r>
              <a:r>
                <a:rPr lang="tr-TR" altLang="tr-TR" sz="1600" baseline="-25000">
                  <a:solidFill>
                    <a:srgbClr val="C00000"/>
                  </a:solidFill>
                  <a:latin typeface="Comic Sans MS" panose="030F0702030302020204" pitchFamily="66" charset="0"/>
                </a:rPr>
                <a:t>sonsuz</a:t>
              </a:r>
              <a:endParaRPr lang="en-GB" altLang="tr-TR" sz="1600">
                <a:solidFill>
                  <a:srgbClr val="C00000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760360" y="2821543"/>
            <a:ext cx="1089332" cy="411753"/>
            <a:chOff x="1115616" y="6144399"/>
            <a:chExt cx="1008112" cy="338554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763348" y="6381228"/>
              <a:ext cx="360380" cy="0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26" name="TextBox 14"/>
            <p:cNvSpPr txBox="1">
              <a:spLocks noChangeArrowheads="1"/>
            </p:cNvSpPr>
            <p:nvPr/>
          </p:nvSpPr>
          <p:spPr bwMode="auto">
            <a:xfrm>
              <a:off x="1115616" y="6144399"/>
              <a:ext cx="9361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1600">
                  <a:solidFill>
                    <a:srgbClr val="00B050"/>
                  </a:solidFill>
                  <a:latin typeface="Comic Sans MS" panose="030F0702030302020204" pitchFamily="66" charset="0"/>
                </a:rPr>
                <a:t>n</a:t>
              </a:r>
              <a:r>
                <a:rPr lang="tr-TR" altLang="tr-TR" sz="1600" baseline="-25000">
                  <a:solidFill>
                    <a:srgbClr val="00B050"/>
                  </a:solidFill>
                  <a:latin typeface="Comic Sans MS" panose="030F0702030302020204" pitchFamily="66" charset="0"/>
                </a:rPr>
                <a:t>sonsuz</a:t>
              </a:r>
              <a:endParaRPr lang="en-GB" altLang="tr-TR" sz="1600">
                <a:solidFill>
                  <a:srgbClr val="00B050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444698" y="2081770"/>
            <a:ext cx="1245441" cy="413686"/>
            <a:chOff x="899592" y="6144399"/>
            <a:chExt cx="1152128" cy="338554"/>
          </a:xfrm>
        </p:grpSpPr>
        <p:cxnSp>
          <p:nvCxnSpPr>
            <p:cNvPr id="17" name="Straight Arrow Connector 16"/>
            <p:cNvCxnSpPr/>
            <p:nvPr/>
          </p:nvCxnSpPr>
          <p:spPr>
            <a:xfrm flipH="1" flipV="1">
              <a:off x="899592" y="6288364"/>
              <a:ext cx="360239" cy="20566"/>
            </a:xfrm>
            <a:prstGeom prst="straightConnector1">
              <a:avLst/>
            </a:prstGeom>
            <a:ln w="3492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024" name="TextBox 17"/>
            <p:cNvSpPr txBox="1">
              <a:spLocks noChangeArrowheads="1"/>
            </p:cNvSpPr>
            <p:nvPr/>
          </p:nvSpPr>
          <p:spPr bwMode="auto">
            <a:xfrm>
              <a:off x="1115616" y="6144399"/>
              <a:ext cx="9361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1600">
                  <a:solidFill>
                    <a:srgbClr val="002060"/>
                  </a:solidFill>
                  <a:latin typeface="Comic Sans MS" panose="030F0702030302020204" pitchFamily="66" charset="0"/>
                </a:rPr>
                <a:t>  m</a:t>
              </a:r>
              <a:r>
                <a:rPr lang="tr-TR" altLang="tr-TR" sz="1600" baseline="-25000">
                  <a:solidFill>
                    <a:srgbClr val="002060"/>
                  </a:solidFill>
                  <a:latin typeface="Comic Sans MS" panose="030F0702030302020204" pitchFamily="66" charset="0"/>
                </a:rPr>
                <a:t>sonsuz</a:t>
              </a:r>
              <a:endParaRPr lang="en-GB" altLang="tr-TR" sz="1600">
                <a:solidFill>
                  <a:srgbClr val="002060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21" name="Resim 2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797" y="4102656"/>
            <a:ext cx="3703842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Resim 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771" y="700643"/>
            <a:ext cx="3819829" cy="191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955" y="6506524"/>
            <a:ext cx="24786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tr-TR" altLang="tr-TR" sz="1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Cem Yücelgen, Rapor1, 2011</a:t>
            </a:r>
            <a:endParaRPr lang="en-GB" altLang="tr-TR" sz="1400" dirty="0">
              <a:solidFill>
                <a:prstClr val="black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24" name="Resim 4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96" y="2331008"/>
            <a:ext cx="3765701" cy="200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244297" y="3901044"/>
            <a:ext cx="5942436" cy="2180550"/>
            <a:chOff x="2868828" y="775547"/>
            <a:chExt cx="6851662" cy="1790700"/>
          </a:xfrm>
        </p:grpSpPr>
        <p:pic>
          <p:nvPicPr>
            <p:cNvPr id="43021" name="Resim 2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828" y="775547"/>
              <a:ext cx="3400425" cy="179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22" name="Resim 3"/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7216" y="794584"/>
              <a:ext cx="3343274" cy="173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733798" y="-40125"/>
            <a:ext cx="118040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2800" dirty="0">
                <a:solidFill>
                  <a:prstClr val="black"/>
                </a:solidFill>
                <a:latin typeface="Calibri" panose="020F0502020204030204"/>
              </a:rPr>
              <a:t>Hodgkin-Huxley Sinir Hücresi </a:t>
            </a:r>
            <a:r>
              <a:rPr lang="tr-TR" altLang="tr-TR" sz="2800" dirty="0" smtClean="0">
                <a:solidFill>
                  <a:prstClr val="black"/>
                </a:solidFill>
                <a:latin typeface="Calibri" panose="020F0502020204030204"/>
              </a:rPr>
              <a:t>Modeli ile Elde </a:t>
            </a:r>
            <a:r>
              <a:rPr lang="tr-TR" altLang="tr-TR" sz="2800" dirty="0">
                <a:solidFill>
                  <a:prstClr val="black"/>
                </a:solidFill>
                <a:latin typeface="Calibri" panose="020F0502020204030204"/>
              </a:rPr>
              <a:t>E</a:t>
            </a:r>
            <a:r>
              <a:rPr lang="tr-TR" altLang="tr-TR" sz="2800" dirty="0" smtClean="0">
                <a:solidFill>
                  <a:prstClr val="black"/>
                </a:solidFill>
                <a:latin typeface="Calibri" panose="020F0502020204030204"/>
              </a:rPr>
              <a:t>dilenler</a:t>
            </a:r>
            <a:endParaRPr lang="en-GB" altLang="tr-TR" sz="2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394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241084" y="109538"/>
            <a:ext cx="46021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Izhikevich Sinir Hücresi Modeli</a:t>
            </a:r>
            <a:endParaRPr lang="en-GB" altLang="tr-TR" sz="2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327400" y="4667250"/>
          <a:ext cx="6383338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3" imgW="2044440" imgH="457200" progId="Equation.3">
                  <p:embed/>
                </p:oleObj>
              </mc:Choice>
              <mc:Fallback>
                <p:oleObj name="Equation" r:id="rId3" imgW="20444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7400" y="4667250"/>
                        <a:ext cx="6383338" cy="1427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6088" name="Picture 4" descr="izhikevic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" t="3883" r="3809" b="6796"/>
          <a:stretch>
            <a:fillRect/>
          </a:stretch>
        </p:blipFill>
        <p:spPr bwMode="auto">
          <a:xfrm>
            <a:off x="495300" y="163700"/>
            <a:ext cx="24003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4650" y="2405250"/>
            <a:ext cx="2907974" cy="3143182"/>
            <a:chOff x="104938" y="1062173"/>
            <a:chExt cx="1744844" cy="2392727"/>
          </a:xfrm>
        </p:grpSpPr>
        <p:pic>
          <p:nvPicPr>
            <p:cNvPr id="46098" name="Picture 8" descr="izhikevich_2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78" t="6628"/>
            <a:stretch>
              <a:fillRect/>
            </a:stretch>
          </p:blipFill>
          <p:spPr bwMode="auto">
            <a:xfrm>
              <a:off x="104938" y="1062173"/>
              <a:ext cx="1744844" cy="1759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99" name="TextBox 5"/>
            <p:cNvSpPr txBox="1">
              <a:spLocks noChangeArrowheads="1"/>
            </p:cNvSpPr>
            <p:nvPr/>
          </p:nvSpPr>
          <p:spPr bwMode="auto">
            <a:xfrm>
              <a:off x="383365" y="2916026"/>
              <a:ext cx="1447800" cy="538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2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E.M. İzhikevich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2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2003</a:t>
              </a:r>
              <a:endParaRPr lang="en-US" altLang="tr-TR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1" t="20430" r="18794" b="7751"/>
          <a:stretch>
            <a:fillRect/>
          </a:stretch>
        </p:blipFill>
        <p:spPr bwMode="auto">
          <a:xfrm>
            <a:off x="4275139" y="1108077"/>
            <a:ext cx="49530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7154071" y="568327"/>
            <a:ext cx="1490663" cy="878681"/>
            <a:chOff x="4105159" y="1518498"/>
            <a:chExt cx="2088232" cy="1339033"/>
          </a:xfrm>
        </p:grpSpPr>
        <p:sp>
          <p:nvSpPr>
            <p:cNvPr id="46096" name="TextBox 5"/>
            <p:cNvSpPr txBox="1">
              <a:spLocks noChangeArrowheads="1"/>
            </p:cNvSpPr>
            <p:nvPr/>
          </p:nvSpPr>
          <p:spPr bwMode="auto">
            <a:xfrm>
              <a:off x="4105159" y="1518498"/>
              <a:ext cx="2088232" cy="890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1600" dirty="0">
                  <a:solidFill>
                    <a:prstClr val="black"/>
                  </a:solidFill>
                </a:rPr>
                <a:t>Deneysel sonuç</a:t>
              </a:r>
              <a:endParaRPr lang="en-GB" altLang="tr-TR" sz="1600" dirty="0">
                <a:solidFill>
                  <a:prstClr val="black"/>
                </a:solidFill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5045865" y="2280550"/>
              <a:ext cx="435790" cy="57698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>
            <a:grpSpLocks/>
          </p:cNvGrpSpPr>
          <p:nvPr/>
        </p:nvGrpSpPr>
        <p:grpSpPr bwMode="auto">
          <a:xfrm>
            <a:off x="8339470" y="649893"/>
            <a:ext cx="2667067" cy="960818"/>
            <a:chOff x="3851857" y="1197024"/>
            <a:chExt cx="2520343" cy="1466451"/>
          </a:xfrm>
        </p:grpSpPr>
        <p:sp>
          <p:nvSpPr>
            <p:cNvPr id="46094" name="TextBox 8"/>
            <p:cNvSpPr txBox="1">
              <a:spLocks noChangeArrowheads="1"/>
            </p:cNvSpPr>
            <p:nvPr/>
          </p:nvSpPr>
          <p:spPr bwMode="auto">
            <a:xfrm>
              <a:off x="3995936" y="1197024"/>
              <a:ext cx="2376264" cy="89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1600" dirty="0">
                  <a:solidFill>
                    <a:srgbClr val="C00000"/>
                  </a:solidFill>
                  <a:latin typeface="Comic Sans MS" panose="030F0702030302020204" pitchFamily="66" charset="0"/>
                </a:rPr>
                <a:t>    </a:t>
              </a:r>
              <a:r>
                <a:rPr lang="tr-TR" altLang="tr-TR" sz="1600" dirty="0">
                  <a:solidFill>
                    <a:prstClr val="black"/>
                  </a:solidFill>
                </a:rPr>
                <a:t>Modelden elde edilen   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1600" dirty="0">
                  <a:solidFill>
                    <a:prstClr val="black"/>
                  </a:solidFill>
                </a:rPr>
                <a:t>        </a:t>
              </a:r>
              <a:r>
                <a:rPr lang="tr-TR" altLang="tr-TR" sz="1600" dirty="0" smtClean="0">
                  <a:solidFill>
                    <a:prstClr val="black"/>
                  </a:solidFill>
                </a:rPr>
                <a:t>       sonuç</a:t>
              </a:r>
              <a:endParaRPr lang="en-GB" altLang="tr-TR" sz="1600" dirty="0">
                <a:solidFill>
                  <a:prstClr val="black"/>
                </a:solidFill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 flipH="1">
              <a:off x="3851857" y="1778526"/>
              <a:ext cx="648135" cy="884949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1549399" y="6505575"/>
            <a:ext cx="56046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tr-TR" altLang="tr-TR" sz="1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E.M. Izhikevich</a:t>
            </a:r>
            <a:r>
              <a:rPr lang="en-GB" altLang="tr-TR" sz="1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</a:t>
            </a:r>
            <a:r>
              <a:rPr lang="en-GB" altLang="en-US" sz="1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“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Dynamical Systems in Neuroscience</a:t>
            </a:r>
            <a:r>
              <a:rPr lang="en-GB" altLang="en-US" sz="1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”</a:t>
            </a:r>
            <a:r>
              <a:rPr lang="en-GB" altLang="ja-JP" sz="1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MIT Press</a:t>
            </a:r>
            <a:r>
              <a:rPr lang="en-GB" altLang="ja-JP" sz="1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, 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2007</a:t>
            </a:r>
            <a:endParaRPr lang="en-GB" altLang="tr-TR" sz="1400" dirty="0">
              <a:solidFill>
                <a:prstClr val="black"/>
              </a:solidFill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86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979740" y="0"/>
          <a:ext cx="6490030" cy="1233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3" imgW="2070100" imgH="393700" progId="Equation.3">
                  <p:embed/>
                </p:oleObj>
              </mc:Choice>
              <mc:Fallback>
                <p:oleObj name="Equation" r:id="rId3" imgW="2070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9740" y="0"/>
                        <a:ext cx="6490030" cy="12335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18787" y="224135"/>
            <a:ext cx="43557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Denklemler yeniden düzenlenirse</a:t>
            </a:r>
            <a:endParaRPr lang="en-GB" altLang="tr-TR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5" t="28935" r="21747" b="26649"/>
          <a:stretch>
            <a:fillRect/>
          </a:stretch>
        </p:blipFill>
        <p:spPr bwMode="auto">
          <a:xfrm>
            <a:off x="4624883" y="1771917"/>
            <a:ext cx="6999350" cy="353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1" t="29880" r="17023" b="21925"/>
          <a:stretch>
            <a:fillRect/>
          </a:stretch>
        </p:blipFill>
        <p:spPr bwMode="auto">
          <a:xfrm>
            <a:off x="4003223" y="1940985"/>
            <a:ext cx="7704137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9124497" y="1572684"/>
            <a:ext cx="2553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2000" dirty="0">
                <a:solidFill>
                  <a:prstClr val="black"/>
                </a:solidFill>
                <a:latin typeface="Calibri" panose="020F0502020204030204"/>
              </a:rPr>
              <a:t>Izhikevich Sinir Hücresi</a:t>
            </a:r>
            <a:endParaRPr lang="en-GB" altLang="tr-TR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300210" y="1586973"/>
            <a:ext cx="23141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2000" dirty="0">
                <a:solidFill>
                  <a:prstClr val="black"/>
                </a:solidFill>
                <a:latin typeface="Calibri" panose="020F0502020204030204"/>
              </a:rPr>
              <a:t>Bütünleştir ve ateşle</a:t>
            </a:r>
            <a:endParaRPr lang="en-GB" altLang="tr-TR" sz="2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580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52400" y="0"/>
            <a:ext cx="110932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Izhikevich Sinir Hücresi modeli ile elde edilen farklı sinir hücresi davranışları</a:t>
            </a:r>
            <a:endParaRPr lang="en-GB" altLang="tr-TR" sz="2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49333" y="711531"/>
            <a:ext cx="6996113" cy="5309259"/>
            <a:chOff x="539552" y="548680"/>
            <a:chExt cx="8208912" cy="6390365"/>
          </a:xfrm>
        </p:grpSpPr>
        <p:pic>
          <p:nvPicPr>
            <p:cNvPr id="49157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27" t="10980" r="15842" b="30431"/>
            <a:stretch>
              <a:fillRect/>
            </a:stretch>
          </p:blipFill>
          <p:spPr bwMode="auto">
            <a:xfrm>
              <a:off x="539552" y="548680"/>
              <a:ext cx="8208912" cy="4464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158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t="14760" r="17613" b="55945"/>
            <a:stretch>
              <a:fillRect/>
            </a:stretch>
          </p:blipFill>
          <p:spPr bwMode="auto">
            <a:xfrm>
              <a:off x="539552" y="4625752"/>
              <a:ext cx="8208459" cy="2313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6" t="31770" r="14661" b="12476"/>
          <a:stretch>
            <a:fillRect/>
          </a:stretch>
        </p:blipFill>
        <p:spPr bwMode="auto">
          <a:xfrm>
            <a:off x="3571732" y="2484971"/>
            <a:ext cx="84963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83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-938212" y="311152"/>
            <a:ext cx="52292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tr-TR" sz="2800" dirty="0" err="1">
                <a:solidFill>
                  <a:prstClr val="black"/>
                </a:solidFill>
                <a:latin typeface="Calibri" panose="020F0502020204030204"/>
              </a:rPr>
              <a:t>Hücreler</a:t>
            </a:r>
            <a:r>
              <a:rPr lang="en-GB" altLang="tr-TR" sz="2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800" dirty="0" err="1">
                <a:solidFill>
                  <a:prstClr val="black"/>
                </a:solidFill>
                <a:latin typeface="Calibri" panose="020F0502020204030204"/>
              </a:rPr>
              <a:t>arası</a:t>
            </a:r>
            <a:r>
              <a:rPr lang="en-GB" altLang="tr-TR" sz="2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800" dirty="0" err="1">
                <a:solidFill>
                  <a:prstClr val="black"/>
                </a:solidFill>
                <a:latin typeface="Calibri" panose="020F0502020204030204"/>
              </a:rPr>
              <a:t>iletişim</a:t>
            </a:r>
            <a:r>
              <a:rPr lang="en-GB" altLang="tr-TR" sz="28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2" name="Picture 1" descr="synapse_kandel2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07" y="311152"/>
            <a:ext cx="7924800" cy="332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3711" y="6642100"/>
            <a:ext cx="43164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800" dirty="0">
                <a:solidFill>
                  <a:prstClr val="black"/>
                </a:solidFill>
              </a:rPr>
              <a:t>E.R. Kandel, J.H.Schwartz, T.M. Jessell, Essentials of Neural Science and Behavior,1995</a:t>
            </a:r>
            <a:endParaRPr lang="en-GB" altLang="tr-TR" sz="800" dirty="0">
              <a:solidFill>
                <a:prstClr val="black"/>
              </a:solidFill>
            </a:endParaRPr>
          </a:p>
        </p:txBody>
      </p:sp>
      <p:pic>
        <p:nvPicPr>
          <p:cNvPr id="4" name="Picture 3" descr="synapse_kandel1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607" y="3640001"/>
            <a:ext cx="7924800" cy="2665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630" y="2871835"/>
          <a:ext cx="3794977" cy="511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1511300" imgH="215900" progId="Equation.3">
                  <p:embed/>
                </p:oleObj>
              </mc:Choice>
              <mc:Fallback>
                <p:oleObj name="Equation" r:id="rId5" imgW="1511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0" y="2871835"/>
                        <a:ext cx="3794977" cy="511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677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Box 5"/>
          <p:cNvSpPr txBox="1">
            <a:spLocks noChangeArrowheads="1"/>
          </p:cNvSpPr>
          <p:nvPr/>
        </p:nvSpPr>
        <p:spPr bwMode="auto">
          <a:xfrm>
            <a:off x="0" y="6642100"/>
            <a:ext cx="5105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800">
                <a:solidFill>
                  <a:prstClr val="black"/>
                </a:solidFill>
              </a:rPr>
              <a:t>D. Sterratt, B.Graham, A. Gillies, D. Willshaw, Principles of Computational Modelling in Neuroscience,2011</a:t>
            </a:r>
            <a:endParaRPr lang="en-GB" altLang="tr-TR" sz="8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75133" y="2049012"/>
            <a:ext cx="5229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GB" altLang="tr-TR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 </a:t>
            </a:r>
            <a:r>
              <a:rPr lang="en-GB" altLang="tr-TR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davranışları</a:t>
            </a:r>
            <a:r>
              <a:rPr lang="en-GB" altLang="tr-TR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tr-TR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nasıl</a:t>
            </a:r>
            <a:r>
              <a:rPr lang="en-GB" altLang="tr-TR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tr-TR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elde</a:t>
            </a:r>
            <a:r>
              <a:rPr lang="en-GB" altLang="tr-TR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altLang="tr-TR" sz="2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ederiz</a:t>
            </a:r>
            <a:r>
              <a:rPr lang="en-GB" altLang="tr-TR" sz="2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65303" y="2971007"/>
          <a:ext cx="4916310" cy="58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Equation" r:id="rId4" imgW="1713756" imgH="215806" progId="Equation.3">
                  <p:embed/>
                </p:oleObj>
              </mc:Choice>
              <mc:Fallback>
                <p:oleObj name="Equation" r:id="rId4" imgW="171375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03" y="2971007"/>
                        <a:ext cx="4916310" cy="5841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255" name="Group 22"/>
          <p:cNvGrpSpPr>
            <a:grpSpLocks/>
          </p:cNvGrpSpPr>
          <p:nvPr/>
        </p:nvGrpSpPr>
        <p:grpSpPr bwMode="auto">
          <a:xfrm>
            <a:off x="3773488" y="127793"/>
            <a:ext cx="7437138" cy="2729330"/>
            <a:chOff x="1182688" y="914400"/>
            <a:chExt cx="6617822" cy="2070604"/>
          </a:xfrm>
        </p:grpSpPr>
        <p:grpSp>
          <p:nvGrpSpPr>
            <p:cNvPr id="53273" name="Group 4"/>
            <p:cNvGrpSpPr>
              <a:grpSpLocks/>
            </p:cNvGrpSpPr>
            <p:nvPr/>
          </p:nvGrpSpPr>
          <p:grpSpPr bwMode="auto">
            <a:xfrm>
              <a:off x="1182688" y="914400"/>
              <a:ext cx="6043612" cy="1765300"/>
              <a:chOff x="1182688" y="914400"/>
              <a:chExt cx="6043612" cy="1765300"/>
            </a:xfrm>
          </p:grpSpPr>
          <p:pic>
            <p:nvPicPr>
              <p:cNvPr id="53275" name="Picture 2" descr="strettat_g.png"/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800" y="914400"/>
                <a:ext cx="5397500" cy="176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53276" name="Object 3"/>
              <p:cNvGraphicFramePr>
                <a:graphicFrameLocks noChangeAspect="1"/>
              </p:cNvGraphicFramePr>
              <p:nvPr/>
            </p:nvGraphicFramePr>
            <p:xfrm>
              <a:off x="1182688" y="1609656"/>
              <a:ext cx="655637" cy="3285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9" name="Equation" r:id="rId7" imgW="406048" imgH="215713" progId="Equation.3">
                      <p:embed/>
                    </p:oleObj>
                  </mc:Choice>
                  <mc:Fallback>
                    <p:oleObj name="Equation" r:id="rId7" imgW="406048" imgH="215713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2688" y="1609656"/>
                            <a:ext cx="655637" cy="32858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3274" name="TextBox 13"/>
            <p:cNvSpPr txBox="1">
              <a:spLocks noChangeArrowheads="1"/>
            </p:cNvSpPr>
            <p:nvPr/>
          </p:nvSpPr>
          <p:spPr bwMode="auto">
            <a:xfrm>
              <a:off x="2571285" y="2681461"/>
              <a:ext cx="5229225" cy="303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GB" altLang="tr-TR" sz="2000" dirty="0" err="1">
                  <a:solidFill>
                    <a:prstClr val="black"/>
                  </a:solidFill>
                  <a:latin typeface="Calibri" panose="020F0502020204030204"/>
                </a:rPr>
                <a:t>Üstel</a:t>
              </a:r>
              <a:r>
                <a:rPr lang="en-GB" altLang="tr-TR" sz="2000" dirty="0">
                  <a:solidFill>
                    <a:prstClr val="black"/>
                  </a:solidFill>
                  <a:latin typeface="Calibri" panose="020F0502020204030204"/>
                </a:rPr>
                <a:t>                  </a:t>
              </a:r>
              <a:r>
                <a:rPr lang="tr-TR" altLang="tr-TR" sz="2000" dirty="0" smtClean="0">
                  <a:solidFill>
                    <a:prstClr val="black"/>
                  </a:solidFill>
                  <a:latin typeface="Calibri" panose="020F0502020204030204"/>
                </a:rPr>
                <a:t>     </a:t>
              </a:r>
              <a:r>
                <a:rPr lang="en-GB" altLang="tr-TR" sz="2000" dirty="0" smtClean="0">
                  <a:solidFill>
                    <a:prstClr val="black"/>
                  </a:solidFill>
                  <a:latin typeface="Calibri" panose="020F0502020204030204"/>
                </a:rPr>
                <a:t>Alpha                           </a:t>
              </a:r>
              <a:r>
                <a:rPr lang="en-GB" altLang="tr-TR" sz="2000" dirty="0" err="1">
                  <a:solidFill>
                    <a:prstClr val="black"/>
                  </a:solidFill>
                  <a:latin typeface="Calibri" panose="020F0502020204030204"/>
                </a:rPr>
                <a:t>Çift</a:t>
              </a:r>
              <a:r>
                <a:rPr lang="en-GB" altLang="tr-TR" sz="20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GB" altLang="tr-TR" sz="2000" dirty="0" err="1">
                  <a:solidFill>
                    <a:prstClr val="black"/>
                  </a:solidFill>
                  <a:latin typeface="Calibri" panose="020F0502020204030204"/>
                </a:rPr>
                <a:t>üstel</a:t>
              </a:r>
              <a:endParaRPr lang="en-GB" altLang="tr-TR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641350" y="3731484"/>
            <a:ext cx="2873746" cy="1263839"/>
            <a:chOff x="444500" y="4297363"/>
            <a:chExt cx="1917700" cy="776287"/>
          </a:xfrm>
        </p:grpSpPr>
        <p:grpSp>
          <p:nvGrpSpPr>
            <p:cNvPr id="53267" name="Group 16"/>
            <p:cNvGrpSpPr>
              <a:grpSpLocks/>
            </p:cNvGrpSpPr>
            <p:nvPr/>
          </p:nvGrpSpPr>
          <p:grpSpPr bwMode="auto">
            <a:xfrm>
              <a:off x="584200" y="4297363"/>
              <a:ext cx="1770142" cy="319087"/>
              <a:chOff x="584200" y="4297363"/>
              <a:chExt cx="1770142" cy="319087"/>
            </a:xfrm>
          </p:grpSpPr>
          <p:graphicFrame>
            <p:nvGraphicFramePr>
              <p:cNvPr id="53271" name="Object 14"/>
              <p:cNvGraphicFramePr>
                <a:graphicFrameLocks noChangeAspect="1"/>
              </p:cNvGraphicFramePr>
              <p:nvPr/>
            </p:nvGraphicFramePr>
            <p:xfrm>
              <a:off x="584200" y="4297363"/>
              <a:ext cx="552450" cy="319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0" name="Equation" r:id="rId9" imgW="342751" imgH="190417" progId="Equation.3">
                      <p:embed/>
                    </p:oleObj>
                  </mc:Choice>
                  <mc:Fallback>
                    <p:oleObj name="Equation" r:id="rId9" imgW="342751" imgH="19041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4200" y="4297363"/>
                            <a:ext cx="552450" cy="3190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3272" name="TextBox 15"/>
              <p:cNvSpPr txBox="1">
                <a:spLocks noChangeArrowheads="1"/>
              </p:cNvSpPr>
              <p:nvPr/>
            </p:nvSpPr>
            <p:spPr bwMode="auto">
              <a:xfrm>
                <a:off x="1544717" y="4325487"/>
                <a:ext cx="809625" cy="245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tr-TR" sz="2000" dirty="0" err="1">
                    <a:solidFill>
                      <a:prstClr val="black"/>
                    </a:solidFill>
                    <a:latin typeface="Calibri" panose="020F0502020204030204"/>
                  </a:rPr>
                  <a:t>üstel</a:t>
                </a:r>
                <a:endParaRPr lang="en-GB" altLang="tr-TR" sz="2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3268" name="Group 17"/>
            <p:cNvGrpSpPr>
              <a:grpSpLocks/>
            </p:cNvGrpSpPr>
            <p:nvPr/>
          </p:nvGrpSpPr>
          <p:grpSpPr bwMode="auto">
            <a:xfrm>
              <a:off x="444500" y="4754563"/>
              <a:ext cx="1917700" cy="319087"/>
              <a:chOff x="368300" y="4297363"/>
              <a:chExt cx="1917700" cy="319087"/>
            </a:xfrm>
          </p:grpSpPr>
          <p:graphicFrame>
            <p:nvGraphicFramePr>
              <p:cNvPr id="53269" name="Object 18"/>
              <p:cNvGraphicFramePr>
                <a:graphicFrameLocks noChangeAspect="1"/>
              </p:cNvGraphicFramePr>
              <p:nvPr/>
            </p:nvGraphicFramePr>
            <p:xfrm>
              <a:off x="368300" y="4297363"/>
              <a:ext cx="982663" cy="319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31" name="Equation" r:id="rId11" imgW="609336" imgH="190417" progId="Equation.3">
                      <p:embed/>
                    </p:oleObj>
                  </mc:Choice>
                  <mc:Fallback>
                    <p:oleObj name="Equation" r:id="rId11" imgW="609336" imgH="19041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8300" y="4297363"/>
                            <a:ext cx="982663" cy="31908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>
                <a:off x="1476375" y="4354728"/>
                <a:ext cx="809625" cy="245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algn="just">
                  <a:defRPr/>
                </a:pPr>
                <a:r>
                  <a:rPr lang="en-GB" sz="2000" dirty="0">
                    <a:solidFill>
                      <a:prstClr val="black"/>
                    </a:solidFill>
                    <a:latin typeface="Calibri" panose="020F0502020204030204"/>
                  </a:rPr>
                  <a:t>alpha</a:t>
                </a:r>
              </a:p>
            </p:txBody>
          </p:sp>
        </p:grp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6970816" y="2895600"/>
            <a:ext cx="3380847" cy="1728944"/>
            <a:chOff x="6129338" y="3124200"/>
            <a:chExt cx="2734233" cy="1147402"/>
          </a:xfrm>
        </p:grpSpPr>
        <p:sp>
          <p:nvSpPr>
            <p:cNvPr id="53265" name="TextBox 20"/>
            <p:cNvSpPr txBox="1">
              <a:spLocks noChangeArrowheads="1"/>
            </p:cNvSpPr>
            <p:nvPr/>
          </p:nvSpPr>
          <p:spPr bwMode="auto">
            <a:xfrm>
              <a:off x="6129338" y="3124200"/>
              <a:ext cx="2438400" cy="265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GB" altLang="tr-TR" sz="2000" dirty="0" err="1">
                  <a:solidFill>
                    <a:prstClr val="black"/>
                  </a:solidFill>
                  <a:latin typeface="Calibri" panose="020F0502020204030204"/>
                </a:rPr>
                <a:t>Farklı</a:t>
              </a:r>
              <a:r>
                <a:rPr lang="en-GB" altLang="tr-TR" sz="20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GB" altLang="tr-TR" sz="2000" dirty="0" err="1">
                  <a:solidFill>
                    <a:prstClr val="black"/>
                  </a:solidFill>
                  <a:latin typeface="Calibri" panose="020F0502020204030204"/>
                </a:rPr>
                <a:t>bir</a:t>
              </a:r>
              <a:r>
                <a:rPr lang="en-GB" altLang="tr-TR" sz="20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GB" altLang="tr-TR" sz="2000" dirty="0" err="1">
                  <a:solidFill>
                    <a:prstClr val="black"/>
                  </a:solidFill>
                  <a:latin typeface="Calibri" panose="020F0502020204030204"/>
                </a:rPr>
                <a:t>yazılımla</a:t>
              </a:r>
              <a:r>
                <a:rPr lang="en-GB" altLang="tr-TR" sz="20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</a:p>
          </p:txBody>
        </p:sp>
        <p:graphicFrame>
          <p:nvGraphicFramePr>
            <p:cNvPr id="53266" name="Object 21"/>
            <p:cNvGraphicFramePr>
              <a:graphicFrameLocks noChangeAspect="1"/>
            </p:cNvGraphicFramePr>
            <p:nvPr>
              <p:extLst/>
            </p:nvPr>
          </p:nvGraphicFramePr>
          <p:xfrm>
            <a:off x="6180696" y="3403241"/>
            <a:ext cx="2682875" cy="868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2" name="Equation" r:id="rId13" imgW="1663700" imgH="571500" progId="Equation.3">
                    <p:embed/>
                  </p:oleObj>
                </mc:Choice>
                <mc:Fallback>
                  <p:oleObj name="Equation" r:id="rId13" imgW="1663700" imgH="571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80696" y="3403241"/>
                          <a:ext cx="2682875" cy="868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3866615" y="4127307"/>
            <a:ext cx="6624930" cy="2492571"/>
            <a:chOff x="3675372" y="3946440"/>
            <a:chExt cx="5265843" cy="2444835"/>
          </a:xfrm>
        </p:grpSpPr>
        <p:graphicFrame>
          <p:nvGraphicFramePr>
            <p:cNvPr id="53261" name="Object 27"/>
            <p:cNvGraphicFramePr>
              <a:graphicFrameLocks noChangeAspect="1"/>
            </p:cNvGraphicFramePr>
            <p:nvPr>
              <p:extLst/>
            </p:nvPr>
          </p:nvGraphicFramePr>
          <p:xfrm>
            <a:off x="3675372" y="3946440"/>
            <a:ext cx="3307464" cy="24448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" name="Equation" r:id="rId15" imgW="1943100" imgH="1270000" progId="Equation.3">
                    <p:embed/>
                  </p:oleObj>
                </mc:Choice>
                <mc:Fallback>
                  <p:oleObj name="Equation" r:id="rId15" imgW="1943100" imgH="1270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5372" y="3946440"/>
                          <a:ext cx="3307464" cy="24448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62" name="TextBox 28"/>
            <p:cNvSpPr txBox="1">
              <a:spLocks noChangeArrowheads="1"/>
            </p:cNvSpPr>
            <p:nvPr/>
          </p:nvSpPr>
          <p:spPr bwMode="auto">
            <a:xfrm>
              <a:off x="7391180" y="4652028"/>
              <a:ext cx="809625" cy="362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GB" altLang="tr-TR" sz="1800" dirty="0" err="1">
                  <a:solidFill>
                    <a:prstClr val="black"/>
                  </a:solidFill>
                </a:rPr>
                <a:t>üstel</a:t>
              </a:r>
              <a:endParaRPr lang="en-GB" altLang="tr-TR" sz="1800" dirty="0">
                <a:solidFill>
                  <a:prstClr val="black"/>
                </a:solidFill>
              </a:endParaRPr>
            </a:p>
          </p:txBody>
        </p:sp>
        <p:sp>
          <p:nvSpPr>
            <p:cNvPr id="30" name="TextBox 29"/>
            <p:cNvSpPr txBox="1">
              <a:spLocks noChangeArrowheads="1"/>
            </p:cNvSpPr>
            <p:nvPr/>
          </p:nvSpPr>
          <p:spPr bwMode="auto">
            <a:xfrm>
              <a:off x="7391180" y="5180823"/>
              <a:ext cx="809625" cy="392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just">
                <a:defRPr/>
              </a:pPr>
              <a:r>
                <a:rPr lang="en-GB" sz="2000" dirty="0">
                  <a:solidFill>
                    <a:prstClr val="black"/>
                  </a:solidFill>
                  <a:latin typeface="Calibri" panose="020F0502020204030204"/>
                </a:rPr>
                <a:t>alpha</a:t>
              </a:r>
            </a:p>
          </p:txBody>
        </p:sp>
        <p:sp>
          <p:nvSpPr>
            <p:cNvPr id="53264" name="TextBox 30"/>
            <p:cNvSpPr txBox="1">
              <a:spLocks noChangeArrowheads="1"/>
            </p:cNvSpPr>
            <p:nvPr/>
          </p:nvSpPr>
          <p:spPr bwMode="auto">
            <a:xfrm>
              <a:off x="7341015" y="5709619"/>
              <a:ext cx="16002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n-GB" altLang="tr-TR" sz="1800" dirty="0" err="1">
                  <a:solidFill>
                    <a:prstClr val="black"/>
                  </a:solidFill>
                </a:rPr>
                <a:t>çift</a:t>
              </a:r>
              <a:r>
                <a:rPr lang="en-GB" altLang="tr-TR" sz="1800" dirty="0">
                  <a:solidFill>
                    <a:prstClr val="black"/>
                  </a:solidFill>
                </a:rPr>
                <a:t> </a:t>
              </a:r>
              <a:r>
                <a:rPr lang="en-GB" altLang="tr-TR" sz="1800" dirty="0" err="1">
                  <a:solidFill>
                    <a:prstClr val="black"/>
                  </a:solidFill>
                </a:rPr>
                <a:t>üstel</a:t>
              </a:r>
              <a:endParaRPr lang="en-GB" altLang="tr-TR" sz="1800" dirty="0">
                <a:solidFill>
                  <a:prstClr val="black"/>
                </a:solidFill>
              </a:endParaRPr>
            </a:p>
          </p:txBody>
        </p:sp>
      </p:grp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-646113" y="65850"/>
            <a:ext cx="52292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tr-TR" sz="2800" dirty="0" err="1">
                <a:solidFill>
                  <a:prstClr val="black"/>
                </a:solidFill>
                <a:latin typeface="Calibri" panose="020F0502020204030204"/>
              </a:rPr>
              <a:t>Bağlantı</a:t>
            </a:r>
            <a:r>
              <a:rPr lang="en-GB" altLang="tr-TR" sz="2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800" dirty="0" err="1">
                <a:solidFill>
                  <a:prstClr val="black"/>
                </a:solidFill>
                <a:latin typeface="Calibri" panose="020F0502020204030204"/>
              </a:rPr>
              <a:t>Dinamiği</a:t>
            </a:r>
            <a:endParaRPr lang="en-GB" altLang="tr-TR" sz="2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3809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92034" y="264403"/>
            <a:ext cx="52292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tr-TR" sz="2800" dirty="0" err="1">
                <a:solidFill>
                  <a:prstClr val="black"/>
                </a:solidFill>
                <a:latin typeface="Calibri" panose="020F0502020204030204"/>
              </a:rPr>
              <a:t>Birden</a:t>
            </a:r>
            <a:r>
              <a:rPr lang="en-GB" altLang="tr-TR" sz="2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800" dirty="0" err="1">
                <a:solidFill>
                  <a:prstClr val="black"/>
                </a:solidFill>
                <a:latin typeface="Calibri" panose="020F0502020204030204"/>
              </a:rPr>
              <a:t>fazla</a:t>
            </a:r>
            <a:r>
              <a:rPr lang="en-GB" altLang="tr-TR" sz="2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800" dirty="0" err="1">
                <a:solidFill>
                  <a:prstClr val="black"/>
                </a:solidFill>
                <a:latin typeface="Calibri" panose="020F0502020204030204"/>
              </a:rPr>
              <a:t>bağlantı</a:t>
            </a:r>
            <a:r>
              <a:rPr lang="en-GB" altLang="tr-TR" sz="28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800" dirty="0" err="1">
                <a:solidFill>
                  <a:prstClr val="black"/>
                </a:solidFill>
                <a:latin typeface="Calibri" panose="020F0502020204030204"/>
              </a:rPr>
              <a:t>olduğunda</a:t>
            </a:r>
            <a:r>
              <a:rPr lang="en-GB" altLang="tr-TR" sz="28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pic>
        <p:nvPicPr>
          <p:cNvPr id="4" name="Picture 3" descr="steratt_2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96" y="1197087"/>
            <a:ext cx="4976662" cy="198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Box 4"/>
          <p:cNvSpPr txBox="1">
            <a:spLocks noChangeArrowheads="1"/>
          </p:cNvSpPr>
          <p:nvPr/>
        </p:nvSpPr>
        <p:spPr bwMode="auto">
          <a:xfrm>
            <a:off x="92034" y="6642100"/>
            <a:ext cx="51054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800" dirty="0">
                <a:solidFill>
                  <a:prstClr val="black"/>
                </a:solidFill>
              </a:rPr>
              <a:t>D. Sterratt, B.Graham, A. Gillies, D. Willshaw, Principles of Computational Modelling in Neuroscience,2011</a:t>
            </a:r>
            <a:endParaRPr lang="en-GB" altLang="tr-TR" sz="800" dirty="0">
              <a:solidFill>
                <a:prstClr val="black"/>
              </a:solidFill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229486" y="4253527"/>
          <a:ext cx="3530487" cy="1108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4" imgW="1447172" imgH="482391" progId="Equation.3">
                  <p:embed/>
                </p:oleObj>
              </mc:Choice>
              <mc:Fallback>
                <p:oleObj name="Equation" r:id="rId4" imgW="1447172" imgH="4823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9486" y="4253527"/>
                        <a:ext cx="3530487" cy="11080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3 Resim" descr="uyarıcı ve bastırıcı şekil s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43" y="1197087"/>
            <a:ext cx="4613774" cy="1984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315200" y="6616700"/>
            <a:ext cx="18288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800" dirty="0">
                <a:solidFill>
                  <a:prstClr val="black"/>
                </a:solidFill>
              </a:rPr>
              <a:t>O .Baydar Bitirme Ödevi, İTÜ, 2014</a:t>
            </a:r>
            <a:endParaRPr lang="en-GB" altLang="tr-TR" sz="800" dirty="0">
              <a:solidFill>
                <a:prstClr val="black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144921" y="4206876"/>
          <a:ext cx="5802112" cy="1408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7" imgW="1727200" imgH="419100" progId="Equation.3">
                  <p:embed/>
                </p:oleObj>
              </mc:Choice>
              <mc:Fallback>
                <p:oleObj name="Equation" r:id="rId7" imgW="1727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4921" y="4206876"/>
                        <a:ext cx="5802112" cy="1408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6762008" y="4070964"/>
            <a:ext cx="685800" cy="736600"/>
            <a:chOff x="4953001" y="4794250"/>
            <a:chExt cx="685799" cy="736600"/>
          </a:xfrm>
        </p:grpSpPr>
        <p:sp>
          <p:nvSpPr>
            <p:cNvPr id="10" name="Oval 9"/>
            <p:cNvSpPr/>
            <p:nvPr/>
          </p:nvSpPr>
          <p:spPr bwMode="auto">
            <a:xfrm>
              <a:off x="4953001" y="5099050"/>
              <a:ext cx="380999" cy="431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10" idx="0"/>
            </p:cNvCxnSpPr>
            <p:nvPr/>
          </p:nvCxnSpPr>
          <p:spPr bwMode="auto">
            <a:xfrm flipV="1">
              <a:off x="5143501" y="4794250"/>
              <a:ext cx="495299" cy="30480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514483" y="3696315"/>
          <a:ext cx="1906588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9" imgW="1180588" imgH="444307" progId="Equation.3">
                  <p:embed/>
                </p:oleObj>
              </mc:Choice>
              <mc:Fallback>
                <p:oleObj name="Equation" r:id="rId9" imgW="1180588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4483" y="3696315"/>
                        <a:ext cx="1906588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26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-388937" y="0"/>
            <a:ext cx="52292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r>
              <a:rPr lang="en-GB" sz="2800" dirty="0" err="1">
                <a:solidFill>
                  <a:prstClr val="black"/>
                </a:solidFill>
                <a:latin typeface="Calibri" panose="020F0502020204030204"/>
              </a:rPr>
              <a:t>Esneklik</a:t>
            </a:r>
            <a:r>
              <a:rPr lang="en-GB" sz="2800" dirty="0">
                <a:solidFill>
                  <a:prstClr val="black"/>
                </a:solidFill>
                <a:latin typeface="Calibri" panose="020F0502020204030204"/>
              </a:rPr>
              <a:t>: LTP, LTD, STDP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01753" y="742914"/>
            <a:ext cx="10803261" cy="2053140"/>
            <a:chOff x="237067" y="1110710"/>
            <a:chExt cx="10802485" cy="2053560"/>
          </a:xfrm>
        </p:grpSpPr>
        <p:pic>
          <p:nvPicPr>
            <p:cNvPr id="55307" name="Picture 5" descr="pre_post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67" y="1295400"/>
              <a:ext cx="4251474" cy="1868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55308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4575290" y="1110710"/>
            <a:ext cx="6464262" cy="20097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" name="Equation" r:id="rId4" imgW="2425700" imgH="800100" progId="Equation.3">
                    <p:embed/>
                  </p:oleObj>
                </mc:Choice>
                <mc:Fallback>
                  <p:oleObj name="Equation" r:id="rId4" imgW="2425700" imgH="800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5290" y="1110710"/>
                          <a:ext cx="6464262" cy="20097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501753" y="3156567"/>
            <a:ext cx="11289597" cy="3276600"/>
            <a:chOff x="228600" y="3200400"/>
            <a:chExt cx="11289597" cy="3276600"/>
          </a:xfrm>
        </p:grpSpPr>
        <p:pic>
          <p:nvPicPr>
            <p:cNvPr id="55305" name="Picture 7" descr="stdp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3200400"/>
              <a:ext cx="4251779" cy="327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55306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4785735" y="4347031"/>
            <a:ext cx="6732462" cy="13138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" name="Equation" r:id="rId7" imgW="3263900" imgH="508000" progId="Equation.3">
                    <p:embed/>
                  </p:oleObj>
                </mc:Choice>
                <mc:Fallback>
                  <p:oleObj name="Equation" r:id="rId7" imgW="32639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735" y="4347031"/>
                          <a:ext cx="6732462" cy="13138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1676400" y="6634164"/>
            <a:ext cx="8686800" cy="223837"/>
            <a:chOff x="152400" y="6634089"/>
            <a:chExt cx="8686800" cy="223911"/>
          </a:xfrm>
        </p:grpSpPr>
        <p:sp>
          <p:nvSpPr>
            <p:cNvPr id="55303" name="Rectangle 4"/>
            <p:cNvSpPr>
              <a:spLocks noChangeArrowheads="1"/>
            </p:cNvSpPr>
            <p:nvPr/>
          </p:nvSpPr>
          <p:spPr bwMode="auto">
            <a:xfrm>
              <a:off x="152400" y="6634089"/>
              <a:ext cx="457200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tr-TR" sz="800">
                  <a:solidFill>
                    <a:prstClr val="black"/>
                  </a:solidFill>
                </a:rPr>
                <a:t>http://www.scholarpedia.org/article/Spike-timing_dependent_plasticity</a:t>
              </a:r>
            </a:p>
          </p:txBody>
        </p:sp>
        <p:sp>
          <p:nvSpPr>
            <p:cNvPr id="55304" name="TextBox 10"/>
            <p:cNvSpPr txBox="1">
              <a:spLocks noChangeArrowheads="1"/>
            </p:cNvSpPr>
            <p:nvPr/>
          </p:nvSpPr>
          <p:spPr bwMode="auto">
            <a:xfrm>
              <a:off x="3733800" y="6642556"/>
              <a:ext cx="510540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800">
                  <a:solidFill>
                    <a:prstClr val="black"/>
                  </a:solidFill>
                </a:rPr>
                <a:t>D. Sterratt, B.Graham, A. Gillies, D. Willshaw, Principles of Computational Modelling in Neuroscience,2011</a:t>
              </a:r>
              <a:endParaRPr lang="en-GB" altLang="tr-TR" sz="8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13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25199" y="695273"/>
            <a:ext cx="4904509" cy="5902481"/>
            <a:chOff x="182880" y="171449"/>
            <a:chExt cx="4857750" cy="64910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4413" t="19630" r="36958" b="16498"/>
            <a:stretch/>
          </p:blipFill>
          <p:spPr>
            <a:xfrm>
              <a:off x="182880" y="171449"/>
              <a:ext cx="4857750" cy="358902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8847" t="37064" r="32800" b="11583"/>
            <a:stretch/>
          </p:blipFill>
          <p:spPr>
            <a:xfrm>
              <a:off x="182880" y="3760470"/>
              <a:ext cx="4857750" cy="2902032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8" y="97662"/>
            <a:ext cx="3143250" cy="48101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6490" y="97662"/>
            <a:ext cx="7490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prstClr val="black"/>
                </a:solidFill>
              </a:rPr>
              <a:t>Hesaplamalı psikiyatride durum ne…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696075" y="1376916"/>
            <a:ext cx="3143624" cy="3801347"/>
            <a:chOff x="8707950" y="1134154"/>
            <a:chExt cx="3143624" cy="380134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20714" r="12078" b="874"/>
            <a:stretch/>
          </p:blipFill>
          <p:spPr>
            <a:xfrm>
              <a:off x="8707950" y="1134154"/>
              <a:ext cx="3143624" cy="3093461"/>
            </a:xfrm>
            <a:prstGeom prst="rect">
              <a:avLst/>
            </a:prstGeom>
          </p:spPr>
        </p:pic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9440684" y="4227615"/>
              <a:ext cx="223202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2000" dirty="0" smtClean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Karl J. Friston</a:t>
              </a:r>
              <a:endParaRPr lang="tr-TR" altLang="tr-TR" sz="2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20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    </a:t>
              </a:r>
              <a:r>
                <a:rPr lang="tr-TR" altLang="tr-TR" sz="2000" dirty="0" smtClean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</a:rPr>
                <a:t>1959</a:t>
              </a:r>
              <a:endParaRPr lang="en-GB" altLang="tr-TR" sz="20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86047" y="6597754"/>
            <a:ext cx="9682348" cy="310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>
                <a:solidFill>
                  <a:prstClr val="black"/>
                </a:solidFill>
              </a:rPr>
              <a:t>http://serious-science.org/karl-friston-the-hallmark-of-a-good-scientist-is-asking-questions-that-no-one-has-asked-before-9668</a:t>
            </a:r>
          </a:p>
        </p:txBody>
      </p:sp>
    </p:spTree>
    <p:extLst>
      <p:ext uri="{BB962C8B-B14F-4D97-AF65-F5344CB8AC3E}">
        <p14:creationId xmlns:p14="http://schemas.microsoft.com/office/powerpoint/2010/main" val="181011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877" t="22561" r="35175" b="21392"/>
          <a:stretch/>
        </p:blipFill>
        <p:spPr>
          <a:xfrm>
            <a:off x="4928135" y="0"/>
            <a:ext cx="7113069" cy="68062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83053"/>
            <a:ext cx="40329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prstClr val="black"/>
                </a:solidFill>
              </a:rPr>
              <a:t>Breakspear</a:t>
            </a:r>
            <a:r>
              <a:rPr lang="en-US" sz="1400" dirty="0">
                <a:solidFill>
                  <a:prstClr val="black"/>
                </a:solidFill>
              </a:rPr>
              <a:t>, M. "Dynamic models of large-scale brain </a:t>
            </a:r>
            <a:endParaRPr lang="tr-TR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activity." </a:t>
            </a:r>
            <a:r>
              <a:rPr lang="en-US" sz="1400" i="1" dirty="0">
                <a:solidFill>
                  <a:prstClr val="black"/>
                </a:solidFill>
              </a:rPr>
              <a:t>Nature neuroscience</a:t>
            </a:r>
            <a:r>
              <a:rPr lang="en-US" sz="1400" dirty="0">
                <a:solidFill>
                  <a:prstClr val="black"/>
                </a:solidFill>
              </a:rPr>
              <a:t> 20.3 (2017): 340-352.</a:t>
            </a:r>
          </a:p>
        </p:txBody>
      </p:sp>
      <p:sp>
        <p:nvSpPr>
          <p:cNvPr id="6" name="Rectangle 44"/>
          <p:cNvSpPr>
            <a:spLocks noChangeArrowheads="1"/>
          </p:cNvSpPr>
          <p:nvPr/>
        </p:nvSpPr>
        <p:spPr bwMode="auto">
          <a:xfrm>
            <a:off x="416867" y="0"/>
            <a:ext cx="378924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b="1" dirty="0">
                <a:solidFill>
                  <a:prstClr val="black"/>
                </a:solidFill>
              </a:rPr>
              <a:t>Dinamik sistemler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tr-TR" altLang="en-US" b="1" dirty="0">
                <a:solidFill>
                  <a:prstClr val="black"/>
                </a:solidFill>
              </a:rPr>
              <a:t>ile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tr-TR" altLang="en-US" b="1" dirty="0">
                <a:solidFill>
                  <a:prstClr val="black"/>
                </a:solidFill>
              </a:rPr>
              <a:t>beyin modellenir mi?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2884" y="1528407"/>
            <a:ext cx="4119614" cy="4795899"/>
            <a:chOff x="35251" y="1556046"/>
            <a:chExt cx="4119614" cy="4795899"/>
          </a:xfrm>
        </p:grpSpPr>
        <p:grpSp>
          <p:nvGrpSpPr>
            <p:cNvPr id="10" name="Group 9"/>
            <p:cNvGrpSpPr/>
            <p:nvPr/>
          </p:nvGrpSpPr>
          <p:grpSpPr>
            <a:xfrm>
              <a:off x="35251" y="4624741"/>
              <a:ext cx="4119613" cy="1727204"/>
              <a:chOff x="4499810" y="2396690"/>
              <a:chExt cx="3734602" cy="148229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/>
              <a:srcRect l="56717" t="18124" r="21922" b="53067"/>
              <a:stretch/>
            </p:blipFill>
            <p:spPr>
              <a:xfrm>
                <a:off x="4499810" y="2396690"/>
                <a:ext cx="1953929" cy="148229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/>
              <a:srcRect l="56717" t="45655" r="21922" b="25786"/>
              <a:stretch/>
            </p:blipFill>
            <p:spPr>
              <a:xfrm>
                <a:off x="6280483" y="2409525"/>
                <a:ext cx="1953929" cy="1469456"/>
              </a:xfrm>
              <a:prstGeom prst="rect">
                <a:avLst/>
              </a:prstGeom>
            </p:spPr>
          </p:pic>
        </p:grp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36847" t="46732" r="42651" b="25021"/>
            <a:stretch/>
          </p:blipFill>
          <p:spPr>
            <a:xfrm>
              <a:off x="2192607" y="3103774"/>
              <a:ext cx="1962258" cy="156922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5573" t="45204" r="61908" b="25239"/>
            <a:stretch/>
          </p:blipFill>
          <p:spPr>
            <a:xfrm>
              <a:off x="2095058" y="1556046"/>
              <a:ext cx="2059807" cy="15477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15573" t="17158" r="61908" b="53796"/>
            <a:stretch/>
          </p:blipFill>
          <p:spPr>
            <a:xfrm>
              <a:off x="35251" y="1556046"/>
              <a:ext cx="2059807" cy="153458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l="36847" t="17158" r="42651" b="55887"/>
            <a:stretch/>
          </p:blipFill>
          <p:spPr>
            <a:xfrm>
              <a:off x="35251" y="3090627"/>
              <a:ext cx="2139627" cy="1582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70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202" t="30460" r="22663" b="37938"/>
          <a:stretch/>
        </p:blipFill>
        <p:spPr>
          <a:xfrm>
            <a:off x="237507" y="154379"/>
            <a:ext cx="8198600" cy="2850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710" t="23806" r="29878" b="11879"/>
          <a:stretch/>
        </p:blipFill>
        <p:spPr>
          <a:xfrm>
            <a:off x="5165766" y="1029297"/>
            <a:ext cx="6844814" cy="57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3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607" t="20232" r="24236" b="8395"/>
          <a:stretch/>
        </p:blipFill>
        <p:spPr>
          <a:xfrm>
            <a:off x="6151418" y="1905283"/>
            <a:ext cx="5795157" cy="47330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118" t="18486" r="40510" b="23086"/>
          <a:stretch/>
        </p:blipFill>
        <p:spPr>
          <a:xfrm>
            <a:off x="178129" y="273132"/>
            <a:ext cx="5725920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7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530" t="18596" r="21092" b="24674"/>
          <a:stretch/>
        </p:blipFill>
        <p:spPr>
          <a:xfrm>
            <a:off x="261257" y="273132"/>
            <a:ext cx="5949538" cy="3491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345" t="19455" r="23029" b="18840"/>
          <a:stretch/>
        </p:blipFill>
        <p:spPr>
          <a:xfrm>
            <a:off x="4619500" y="1674420"/>
            <a:ext cx="7303325" cy="50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3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9633" y="180789"/>
            <a:ext cx="3536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prstClr val="black"/>
                </a:solidFill>
              </a:rPr>
              <a:t>Sadece bu kadar mı?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65" t="21976" r="23205" b="5495"/>
          <a:stretch/>
        </p:blipFill>
        <p:spPr>
          <a:xfrm>
            <a:off x="95003" y="704009"/>
            <a:ext cx="5640779" cy="4536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6634" t="16884" r="23328" b="5842"/>
          <a:stretch/>
        </p:blipFill>
        <p:spPr>
          <a:xfrm>
            <a:off x="95003" y="2325294"/>
            <a:ext cx="5153892" cy="4476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26100" t="25315" r="48778" b="35375"/>
          <a:stretch/>
        </p:blipFill>
        <p:spPr>
          <a:xfrm>
            <a:off x="3016332" y="2310245"/>
            <a:ext cx="5058889" cy="4452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40845" t="17639" r="38224" b="60573"/>
          <a:stretch/>
        </p:blipFill>
        <p:spPr>
          <a:xfrm>
            <a:off x="207458" y="2420297"/>
            <a:ext cx="7701507" cy="4437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5442" t="40097" r="47981" b="13016"/>
          <a:stretch/>
        </p:blipFill>
        <p:spPr>
          <a:xfrm>
            <a:off x="7956797" y="180790"/>
            <a:ext cx="4197104" cy="667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012" t="19669" r="32258" b="36061"/>
          <a:stretch/>
        </p:blipFill>
        <p:spPr>
          <a:xfrm>
            <a:off x="118752" y="166254"/>
            <a:ext cx="6412675" cy="2505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617" t="18970" r="29020" b="6746"/>
          <a:stretch/>
        </p:blipFill>
        <p:spPr>
          <a:xfrm>
            <a:off x="724394" y="2054431"/>
            <a:ext cx="7113320" cy="4690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939" t="35016" r="27032" b="7043"/>
          <a:stretch/>
        </p:blipFill>
        <p:spPr>
          <a:xfrm>
            <a:off x="5142016" y="2671947"/>
            <a:ext cx="6852063" cy="40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0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731" t="27137" r="26082" b="33547"/>
          <a:stretch/>
        </p:blipFill>
        <p:spPr>
          <a:xfrm>
            <a:off x="317336" y="807523"/>
            <a:ext cx="6638307" cy="218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6490" y="97662"/>
            <a:ext cx="7490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olidFill>
                  <a:prstClr val="black"/>
                </a:solidFill>
              </a:rPr>
              <a:t>Hesaplamalı psikiyatride neler olabilir?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2049" t="37269" r="40049" b="20011"/>
          <a:stretch/>
        </p:blipFill>
        <p:spPr>
          <a:xfrm>
            <a:off x="317336" y="2113807"/>
            <a:ext cx="3633849" cy="2303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2436" t="40582" r="50739" b="24072"/>
          <a:stretch/>
        </p:blipFill>
        <p:spPr>
          <a:xfrm>
            <a:off x="3951185" y="2054430"/>
            <a:ext cx="3188432" cy="2363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5351" t="52235" r="52039" b="18793"/>
          <a:stretch/>
        </p:blipFill>
        <p:spPr>
          <a:xfrm>
            <a:off x="7139617" y="2054430"/>
            <a:ext cx="3278660" cy="2363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2923" t="40791" r="40566" b="10056"/>
          <a:stretch/>
        </p:blipFill>
        <p:spPr>
          <a:xfrm>
            <a:off x="317335" y="4417620"/>
            <a:ext cx="3470894" cy="2440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23935" t="31095" r="40433" b="20771"/>
          <a:stretch/>
        </p:blipFill>
        <p:spPr>
          <a:xfrm>
            <a:off x="3788229" y="4417620"/>
            <a:ext cx="3443844" cy="2440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7243" t="27247" r="48610" b="24267"/>
          <a:stretch/>
        </p:blipFill>
        <p:spPr>
          <a:xfrm>
            <a:off x="7139617" y="4417620"/>
            <a:ext cx="3278660" cy="2440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5974" t="34942" r="35309" b="7047"/>
          <a:stretch/>
        </p:blipFill>
        <p:spPr>
          <a:xfrm>
            <a:off x="297719" y="2113808"/>
            <a:ext cx="10120558" cy="469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5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2" t="8996" r="20211" b="77189"/>
          <a:stretch/>
        </p:blipFill>
        <p:spPr bwMode="auto">
          <a:xfrm>
            <a:off x="0" y="5705872"/>
            <a:ext cx="1220005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57138" y="377375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prstClr val="black"/>
                </a:solidFill>
              </a:rPr>
              <a:t>Sizlere dinlediğiniz için teşekkürler.....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43874" y="1176554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prstClr val="black"/>
                </a:solidFill>
              </a:rPr>
              <a:t>Birlikte çalıştığımız için teşekkürler.....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25195" y="1921351"/>
            <a:ext cx="7897023" cy="3528206"/>
            <a:chOff x="4125195" y="2074157"/>
            <a:chExt cx="7897023" cy="3528206"/>
          </a:xfrm>
        </p:grpSpPr>
        <p:grpSp>
          <p:nvGrpSpPr>
            <p:cNvPr id="2" name="Group 1"/>
            <p:cNvGrpSpPr/>
            <p:nvPr/>
          </p:nvGrpSpPr>
          <p:grpSpPr>
            <a:xfrm>
              <a:off x="4125195" y="2074157"/>
              <a:ext cx="7897023" cy="3495370"/>
              <a:chOff x="2226134" y="1772816"/>
              <a:chExt cx="6917866" cy="357964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2226134" y="1772816"/>
                <a:ext cx="6917866" cy="3127028"/>
                <a:chOff x="611560" y="3429000"/>
                <a:chExt cx="6917866" cy="3127028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611560" y="3429000"/>
                  <a:ext cx="6229926" cy="3096344"/>
                  <a:chOff x="611560" y="3429000"/>
                  <a:chExt cx="6229926" cy="3096344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611560" y="3933056"/>
                    <a:ext cx="6229926" cy="2592288"/>
                    <a:chOff x="214282" y="260402"/>
                    <a:chExt cx="6229926" cy="2592288"/>
                  </a:xfrm>
                </p:grpSpPr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214282" y="476672"/>
                      <a:ext cx="3357586" cy="2235050"/>
                      <a:chOff x="2706372" y="714620"/>
                      <a:chExt cx="6217022" cy="5379205"/>
                    </a:xfrm>
                  </p:grpSpPr>
                  <p:pic>
                    <p:nvPicPr>
                      <p:cNvPr id="47" name="Picture 2" descr="C:\Users\hasanozd\Desktop\toplu.gif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188" y="1286665"/>
                        <a:ext cx="4647206" cy="3213905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48" name="Picture 3" descr="C:\Users\hasanozd\Desktop\yk1.gif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372" y="714620"/>
                        <a:ext cx="1577594" cy="1568216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49" name="Picture 5" descr="C:\Users\hasanozd\Desktop\efe2.gif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978" y="4180724"/>
                        <a:ext cx="1284692" cy="1913101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50" name="Picture 6" descr="C:\Users\hasanozd\Desktop\hasan2.gif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8603" y="2101062"/>
                        <a:ext cx="1409085" cy="1857387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51" name="Picture 7" descr="C:\Users\hasanozd\Desktop\nikolay2.gif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321" y="3660809"/>
                        <a:ext cx="1698477" cy="2000264"/>
                      </a:xfrm>
                      <a:prstGeom prst="rect">
                        <a:avLst/>
                      </a:prstGeom>
                      <a:noFill/>
                    </p:spPr>
                  </p:pic>
                </p:grpSp>
                <p:pic>
                  <p:nvPicPr>
                    <p:cNvPr id="39" name="Picture 2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203848" y="620688"/>
                      <a:ext cx="2448272" cy="1512168"/>
                    </a:xfrm>
                    <a:prstGeom prst="ellips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0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/>
                    <a:srcRect/>
                    <a:stretch>
                      <a:fillRect/>
                    </a:stretch>
                  </p:blipFill>
                  <p:spPr bwMode="auto">
                    <a:xfrm>
                      <a:off x="1979712" y="1916832"/>
                      <a:ext cx="864096" cy="836707"/>
                    </a:xfrm>
                    <a:prstGeom prst="ellipse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1" name="Picture 6" descr="51526_Gulay_ B_K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/>
                    <a:srcRect/>
                    <a:stretch>
                      <a:fillRect/>
                    </a:stretch>
                  </p:blipFill>
                  <p:spPr bwMode="auto">
                    <a:xfrm>
                      <a:off x="2915816" y="1988840"/>
                      <a:ext cx="720080" cy="840093"/>
                    </a:xfrm>
                    <a:prstGeom prst="ellipse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2" name="Picture 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/>
                    <a:srcRect/>
                    <a:stretch>
                      <a:fillRect/>
                    </a:stretch>
                  </p:blipFill>
                  <p:spPr bwMode="auto">
                    <a:xfrm>
                      <a:off x="3635896" y="1844824"/>
                      <a:ext cx="936104" cy="979063"/>
                    </a:xfrm>
                    <a:prstGeom prst="ellipse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3" name="Picture 32" descr="Foto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/>
                    <a:srcRect/>
                    <a:stretch>
                      <a:fillRect/>
                    </a:stretch>
                  </p:blipFill>
                  <p:spPr bwMode="auto">
                    <a:xfrm>
                      <a:off x="4572000" y="1916832"/>
                      <a:ext cx="1002381" cy="935858"/>
                    </a:xfrm>
                    <a:prstGeom prst="ellipse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4" name="Picture 31" descr="sedeem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/>
                    <a:srcRect b="20010"/>
                    <a:stretch>
                      <a:fillRect/>
                    </a:stretch>
                  </p:blipFill>
                  <p:spPr bwMode="auto">
                    <a:xfrm>
                      <a:off x="5364088" y="1775388"/>
                      <a:ext cx="1008112" cy="1005540"/>
                    </a:xfrm>
                    <a:prstGeom prst="ellipse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5" name="Picture 2" descr="http://www.ehb.itu.edu.tr/images/userphotos/metinhuner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542874" y="260402"/>
                      <a:ext cx="792088" cy="953190"/>
                    </a:xfrm>
                    <a:prstGeom prst="ellipse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6" name="Picture 2" descr="http://www.ehb.itu.edu.tr/images/userphotos/karabacak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52120" y="1124744"/>
                      <a:ext cx="792088" cy="950506"/>
                    </a:xfrm>
                    <a:prstGeom prst="ellipse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1" name="Picture 2" descr="Image result for mustafa yasir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87624" y="3573016"/>
                    <a:ext cx="936104" cy="936103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" name="Picture 4" descr="Image result for ahmet bacaksız, itü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704" y="3573016"/>
                    <a:ext cx="702078" cy="936104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3" name="Picture 6" descr="Image result for ayça kepçe"/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3768" y="3429000"/>
                    <a:ext cx="936104" cy="1087496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1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225" t="32030" r="31615" b="8490"/>
                  <a:stretch/>
                </p:blipFill>
                <p:spPr bwMode="auto">
                  <a:xfrm>
                    <a:off x="3275856" y="3501008"/>
                    <a:ext cx="936104" cy="1028043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" name="Picture 14"/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95936" y="3501008"/>
                    <a:ext cx="1008112" cy="10081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" name="Picture 15"/>
                  <p:cNvPicPr>
                    <a:picLocks noChangeAspect="1" noChangeArrowheads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6016" y="3429000"/>
                    <a:ext cx="792088" cy="1020114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" name="Picture 16"/>
                  <p:cNvPicPr>
                    <a:picLocks noChangeAspect="1" noChangeArrowheads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92080" y="3501008"/>
                    <a:ext cx="1008112" cy="10081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29" name="Picture 19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16216" y="5517232"/>
                  <a:ext cx="1013210" cy="1038796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94" t="3901" b="37180"/>
              <a:stretch/>
            </p:blipFill>
            <p:spPr bwMode="auto">
              <a:xfrm>
                <a:off x="7092280" y="4725144"/>
                <a:ext cx="772364" cy="627321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3" t="20366" r="20155" b="12456"/>
              <a:stretch/>
            </p:blipFill>
            <p:spPr bwMode="auto">
              <a:xfrm rot="1838971">
                <a:off x="6342302" y="4653104"/>
                <a:ext cx="743392" cy="651426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915785" y="4867712"/>
              <a:ext cx="904200" cy="734651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chemeClr val="bg1">
                  <a:alpha val="22000"/>
                </a:schemeClr>
              </a:outerShdw>
              <a:softEdge rad="0"/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51040" y="4702836"/>
            <a:ext cx="887664" cy="8876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977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4837" y="51323"/>
            <a:ext cx="282160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tr-TR" sz="3200" b="1" dirty="0">
                <a:solidFill>
                  <a:prstClr val="black"/>
                </a:solidFill>
                <a:cs typeface="Times New Roman"/>
              </a:rPr>
              <a:t>Dinamik Sistem</a:t>
            </a:r>
            <a:endParaRPr lang="en-US" sz="3200" b="1" dirty="0">
              <a:solidFill>
                <a:prstClr val="black"/>
              </a:solidFill>
              <a:cs typeface="Times New Roman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3302" y="884595"/>
            <a:ext cx="901682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 Sistemin şu an ki çıkışlarını geçmişdeki girişleri ve çıkışları belirliyorsa...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tr-TR" sz="2000" dirty="0">
              <a:solidFill>
                <a:srgbClr val="ED7D31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359043" y="1738717"/>
          <a:ext cx="636873" cy="43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3" imgW="279400" imgH="190500" progId="Equation.3">
                  <p:embed/>
                </p:oleObj>
              </mc:Choice>
              <mc:Fallback>
                <p:oleObj name="Equation" r:id="rId3" imgW="2794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43" y="1738717"/>
                        <a:ext cx="636873" cy="4336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ight Brace 7"/>
          <p:cNvSpPr/>
          <p:nvPr/>
        </p:nvSpPr>
        <p:spPr>
          <a:xfrm rot="5400000">
            <a:off x="2494942" y="377054"/>
            <a:ext cx="437664" cy="2139516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r-TR">
              <a:solidFill>
                <a:prstClr val="black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5486963" y="-386215"/>
            <a:ext cx="444048" cy="3693692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r-TR">
              <a:solidFill>
                <a:prstClr val="black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129615" y="1727537"/>
          <a:ext cx="8401651" cy="417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5" imgW="3314700" imgH="190500" progId="Equation.3">
                  <p:embed/>
                </p:oleObj>
              </mc:Choice>
              <mc:Fallback>
                <p:oleObj name="Equation" r:id="rId5" imgW="33147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9615" y="1727537"/>
                        <a:ext cx="8401651" cy="4175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ight Brace 10"/>
          <p:cNvSpPr/>
          <p:nvPr/>
        </p:nvSpPr>
        <p:spPr>
          <a:xfrm rot="5400000">
            <a:off x="5087796" y="-2232161"/>
            <a:ext cx="487300" cy="7374859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r-TR">
              <a:solidFill>
                <a:prstClr val="black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263586" y="2139815"/>
          <a:ext cx="9666002" cy="434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7" imgW="3835400" imgH="190500" progId="Equation.3">
                  <p:embed/>
                </p:oleObj>
              </mc:Choice>
              <mc:Fallback>
                <p:oleObj name="Equation" r:id="rId7" imgW="38354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586" y="2139815"/>
                        <a:ext cx="9666002" cy="4349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50518" y="2950863"/>
            <a:ext cx="36522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>
                <a:solidFill>
                  <a:prstClr val="black"/>
                </a:solidFill>
                <a:latin typeface="Calibri" panose="020F0502020204030204"/>
              </a:rPr>
              <a:t>Dinamik sistem gösterimleri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tr-TR" sz="24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669726" y="2744487"/>
            <a:ext cx="914400" cy="3048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4669726" y="3277887"/>
            <a:ext cx="914400" cy="38100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528256" y="2493663"/>
            <a:ext cx="38366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Ayrık zaman-fark denklemleri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tr-TR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478127" y="3408063"/>
            <a:ext cx="49298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Sürekli zaman-diferansiyel denklemler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tr-TR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61924" y="3861158"/>
            <a:ext cx="9746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Fark denklemler </a:t>
            </a:r>
            <a:r>
              <a:rPr lang="en-GB" altLang="tr-TR" sz="2400" dirty="0" err="1">
                <a:solidFill>
                  <a:prstClr val="black"/>
                </a:solidFill>
                <a:latin typeface="Calibri" panose="020F0502020204030204"/>
              </a:rPr>
              <a:t>ile</a:t>
            </a:r>
            <a:r>
              <a:rPr lang="en-GB" altLang="tr-T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400" dirty="0" err="1">
                <a:solidFill>
                  <a:prstClr val="black"/>
                </a:solidFill>
                <a:latin typeface="Calibri" panose="020F0502020204030204"/>
              </a:rPr>
              <a:t>diferansiyel</a:t>
            </a:r>
            <a:r>
              <a:rPr lang="en-GB" altLang="tr-T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400" dirty="0" err="1">
                <a:solidFill>
                  <a:prstClr val="black"/>
                </a:solidFill>
                <a:latin typeface="Calibri" panose="020F0502020204030204"/>
              </a:rPr>
              <a:t>denklemler</a:t>
            </a:r>
            <a:r>
              <a:rPr lang="en-GB" altLang="tr-T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400" dirty="0" err="1">
                <a:solidFill>
                  <a:prstClr val="black"/>
                </a:solidFill>
                <a:latin typeface="Calibri" panose="020F0502020204030204"/>
              </a:rPr>
              <a:t>arasındaki</a:t>
            </a:r>
            <a:r>
              <a:rPr lang="en-GB" altLang="tr-T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400" dirty="0" err="1">
                <a:solidFill>
                  <a:prstClr val="black"/>
                </a:solidFill>
                <a:latin typeface="Calibri" panose="020F0502020204030204"/>
              </a:rPr>
              <a:t>ilişki</a:t>
            </a:r>
            <a:r>
              <a:rPr lang="en-GB" altLang="tr-T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400" dirty="0" err="1">
                <a:solidFill>
                  <a:prstClr val="black"/>
                </a:solidFill>
                <a:latin typeface="Calibri" panose="020F0502020204030204"/>
              </a:rPr>
              <a:t>nasıl</a:t>
            </a:r>
            <a:r>
              <a:rPr lang="en-GB" altLang="tr-TR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GB" altLang="tr-TR" sz="2400" dirty="0" err="1">
                <a:solidFill>
                  <a:prstClr val="black"/>
                </a:solidFill>
                <a:latin typeface="Calibri" panose="020F0502020204030204"/>
              </a:rPr>
              <a:t>kurulabilir</a:t>
            </a:r>
            <a:r>
              <a:rPr lang="en-GB" altLang="tr-TR" sz="2400" dirty="0">
                <a:solidFill>
                  <a:prstClr val="black"/>
                </a:solidFill>
                <a:latin typeface="Calibri" panose="020F0502020204030204"/>
              </a:rPr>
              <a:t>? 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68452" y="4414167"/>
            <a:ext cx="205101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Türevin tanımı: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tr-TR" sz="2000" dirty="0">
              <a:solidFill>
                <a:srgbClr val="ED7D31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264083" y="4278309"/>
          <a:ext cx="4022360" cy="76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9" imgW="1688367" imgH="355446" progId="Equation.3">
                  <p:embed/>
                </p:oleObj>
              </mc:Choice>
              <mc:Fallback>
                <p:oleObj name="Equation" r:id="rId9" imgW="1688367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4083" y="4278309"/>
                        <a:ext cx="4022360" cy="76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35623" y="5584111"/>
            <a:ext cx="208384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Dinamik sistem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tr-TR" sz="2000" dirty="0">
              <a:solidFill>
                <a:srgbClr val="ED7D31"/>
              </a:solidFill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7142145" y="5621757"/>
          <a:ext cx="4094145" cy="1024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Equation" r:id="rId11" imgW="1193800" imgH="393700" progId="Equation.3">
                  <p:embed/>
                </p:oleObj>
              </mc:Choice>
              <mc:Fallback>
                <p:oleObj name="Equation" r:id="rId11" imgW="1193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2145" y="5621757"/>
                        <a:ext cx="4094145" cy="1024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2941793" y="5584111"/>
          <a:ext cx="3878009" cy="927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13" imgW="1524000" imgH="393700" progId="Equation.3">
                  <p:embed/>
                </p:oleObj>
              </mc:Choice>
              <mc:Fallback>
                <p:oleObj name="Equation" r:id="rId13" imgW="1524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793" y="5584111"/>
                        <a:ext cx="3878009" cy="9270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934347" y="5131653"/>
            <a:ext cx="170104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Ayrık zaman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tr-TR" sz="2000" dirty="0">
              <a:solidFill>
                <a:srgbClr val="ED7D31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053372" y="5193069"/>
            <a:ext cx="191315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Sürekli zaman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tr-TR" sz="2000" dirty="0">
              <a:solidFill>
                <a:srgbClr val="ED7D31"/>
              </a:solidFill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="" xmlns:a16="http://schemas.microsoft.com/office/drawing/2014/main" id="{0F1FCE28-4DCF-4639-9B21-145327480DEF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1499" t="34725" r="31843" b="43606"/>
          <a:stretch/>
        </p:blipFill>
        <p:spPr>
          <a:xfrm>
            <a:off x="9062386" y="52691"/>
            <a:ext cx="2691235" cy="894868"/>
          </a:xfrm>
          <a:prstGeom prst="rect">
            <a:avLst/>
          </a:prstGeom>
        </p:spPr>
      </p:pic>
      <p:sp>
        <p:nvSpPr>
          <p:cNvPr id="27" name="Metin kutusu 26">
            <a:extLst>
              <a:ext uri="{FF2B5EF4-FFF2-40B4-BE49-F238E27FC236}">
                <a16:creationId xmlns="" xmlns:a16="http://schemas.microsoft.com/office/drawing/2014/main" id="{B47AFBCD-6E08-439F-99E4-ECF5FF804A2F}"/>
              </a:ext>
            </a:extLst>
          </p:cNvPr>
          <p:cNvSpPr txBox="1"/>
          <p:nvPr/>
        </p:nvSpPr>
        <p:spPr>
          <a:xfrm>
            <a:off x="4645604" y="6590832"/>
            <a:ext cx="764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Brennan and </a:t>
            </a:r>
            <a:r>
              <a:rPr lang="en-US" sz="1400" dirty="0" err="1">
                <a:solidFill>
                  <a:prstClr val="black"/>
                </a:solidFill>
              </a:rPr>
              <a:t>Proekt</a:t>
            </a:r>
            <a:r>
              <a:rPr lang="en-US" sz="1400" dirty="0">
                <a:solidFill>
                  <a:prstClr val="black"/>
                </a:solidFill>
              </a:rPr>
              <a:t>. </a:t>
            </a:r>
            <a:r>
              <a:rPr lang="en-US" sz="1400" dirty="0" err="1">
                <a:solidFill>
                  <a:prstClr val="black"/>
                </a:solidFill>
              </a:rPr>
              <a:t>eLife</a:t>
            </a:r>
            <a:r>
              <a:rPr lang="en-US" sz="1400" dirty="0">
                <a:solidFill>
                  <a:prstClr val="black"/>
                </a:solidFill>
              </a:rPr>
              <a:t> 2019;8:e46814. DOI: https://doi.org/10.7554/eLife.46814</a:t>
            </a:r>
            <a:endParaRPr lang="tr-TR" sz="1400" dirty="0">
              <a:solidFill>
                <a:prstClr val="black"/>
              </a:solidFill>
            </a:endParaRPr>
          </a:p>
        </p:txBody>
      </p:sp>
      <p:pic>
        <p:nvPicPr>
          <p:cNvPr id="28" name="Resim 27">
            <a:extLst>
              <a:ext uri="{FF2B5EF4-FFF2-40B4-BE49-F238E27FC236}">
                <a16:creationId xmlns="" xmlns:a16="http://schemas.microsoft.com/office/drawing/2014/main" id="{151BFA88-EDA7-48FF-A297-D9F71CDE3AB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1499" t="56122" r="31843" b="25246"/>
          <a:stretch/>
        </p:blipFill>
        <p:spPr>
          <a:xfrm>
            <a:off x="0" y="21254"/>
            <a:ext cx="2691235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4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  <p:bldP spid="9" grpId="0" animBg="1"/>
      <p:bldP spid="9" grpId="1" animBg="1"/>
      <p:bldP spid="11" grpId="0" animBg="1"/>
      <p:bldP spid="13" grpId="0"/>
      <p:bldP spid="17" grpId="0"/>
      <p:bldP spid="18" grpId="0"/>
      <p:bldP spid="19" grpId="0"/>
      <p:bldP spid="20" grpId="0"/>
      <p:bldP spid="22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Box 4"/>
          <p:cNvSpPr txBox="1">
            <a:spLocks noChangeArrowheads="1"/>
          </p:cNvSpPr>
          <p:nvPr/>
        </p:nvSpPr>
        <p:spPr bwMode="auto">
          <a:xfrm>
            <a:off x="3042920" y="146993"/>
            <a:ext cx="74682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b="1" dirty="0">
                <a:solidFill>
                  <a:prstClr val="black"/>
                </a:solidFill>
                <a:latin typeface="Calibri" panose="020F0502020204030204"/>
              </a:rPr>
              <a:t>Dinamik sistemin davranışı nasıl incelenir? </a:t>
            </a:r>
            <a:endParaRPr lang="en-US" altLang="tr-TR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3096" y="805835"/>
            <a:ext cx="675838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b="1" dirty="0">
                <a:solidFill>
                  <a:prstClr val="black"/>
                </a:solidFill>
                <a:latin typeface="Calibri" panose="020F0502020204030204"/>
              </a:rPr>
              <a:t>Analitik çözüm: </a:t>
            </a: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lineer zamanla değişmeyen sistemler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GB" altLang="tr-TR" sz="2000" dirty="0">
              <a:solidFill>
                <a:srgbClr val="ED7D31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69902" y="1316671"/>
          <a:ext cx="3852526" cy="826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3" imgW="1663700" imgH="355600" progId="Equation.3">
                  <p:embed/>
                </p:oleObj>
              </mc:Choice>
              <mc:Fallback>
                <p:oleObj name="Equation" r:id="rId3" imgW="16637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02" y="1316671"/>
                        <a:ext cx="3852526" cy="826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69902" y="2189692"/>
          <a:ext cx="3196745" cy="87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Equation" r:id="rId5" imgW="1079032" imgH="355446" progId="Equation.3">
                  <p:embed/>
                </p:oleObj>
              </mc:Choice>
              <mc:Fallback>
                <p:oleObj name="Equation" r:id="rId5" imgW="1079032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02" y="2189692"/>
                        <a:ext cx="3196745" cy="873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23209" y="3109639"/>
          <a:ext cx="3682809" cy="113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Equation" r:id="rId7" imgW="1333500" imgH="482600" progId="Equation.3">
                  <p:embed/>
                </p:oleObj>
              </mc:Choice>
              <mc:Fallback>
                <p:oleObj name="Equation" r:id="rId7" imgW="1333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209" y="3109639"/>
                        <a:ext cx="3682809" cy="113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69902" y="4304809"/>
          <a:ext cx="2215364" cy="67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Equation" r:id="rId9" imgW="736280" imgH="266584" progId="Equation.3">
                  <p:embed/>
                </p:oleObj>
              </mc:Choice>
              <mc:Fallback>
                <p:oleObj name="Equation" r:id="rId9" imgW="736280" imgH="26658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02" y="4304809"/>
                        <a:ext cx="2215364" cy="679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54830" y="5175250"/>
          <a:ext cx="3226888" cy="487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Equation" r:id="rId11" imgW="1143000" imgH="190500" progId="Equation.3">
                  <p:embed/>
                </p:oleObj>
              </mc:Choice>
              <mc:Fallback>
                <p:oleObj name="Equation" r:id="rId11" imgW="11430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830" y="5175250"/>
                        <a:ext cx="3226888" cy="4878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78956" y="5708650"/>
          <a:ext cx="1448834" cy="767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Equation" r:id="rId13" imgW="622030" imgH="355446" progId="Equation.3">
                  <p:embed/>
                </p:oleObj>
              </mc:Choice>
              <mc:Fallback>
                <p:oleObj name="Equation" r:id="rId13" imgW="622030" imgH="3554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956" y="5708650"/>
                        <a:ext cx="1448834" cy="7677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2476507" y="5745666"/>
          <a:ext cx="1872571" cy="55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Equation" r:id="rId15" imgW="583947" imgH="228501" progId="Equation.3">
                  <p:embed/>
                </p:oleObj>
              </mc:Choice>
              <mc:Fallback>
                <p:oleObj name="Equation" r:id="rId15" imgW="583947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7" y="5745666"/>
                        <a:ext cx="1872571" cy="5533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369130" y="5734236"/>
            <a:ext cx="1971964" cy="635865"/>
          </a:xfrm>
          <a:prstGeom prst="rect">
            <a:avLst/>
          </a:prstGeom>
          <a:noFill/>
          <a:ln w="41275">
            <a:solidFill>
              <a:srgbClr val="C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noFill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13290" y="6598443"/>
            <a:ext cx="34290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tr-TR" sz="1000" dirty="0">
                <a:solidFill>
                  <a:prstClr val="black"/>
                </a:solidFill>
              </a:rPr>
              <a:t>http://tutorial.math.lamar.edu/Classes/DE/Linear.aspx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59286" y="4504580"/>
            <a:ext cx="4224963" cy="2171156"/>
            <a:chOff x="4597400" y="3730625"/>
            <a:chExt cx="5105400" cy="2889250"/>
          </a:xfrm>
        </p:grpSpPr>
        <p:grpSp>
          <p:nvGrpSpPr>
            <p:cNvPr id="3" name="Group 2"/>
            <p:cNvGrpSpPr/>
            <p:nvPr/>
          </p:nvGrpSpPr>
          <p:grpSpPr>
            <a:xfrm>
              <a:off x="4597400" y="3730625"/>
              <a:ext cx="5105400" cy="2889250"/>
              <a:chOff x="5410200" y="1981200"/>
              <a:chExt cx="5105400" cy="2889250"/>
            </a:xfrm>
          </p:grpSpPr>
          <p:pic>
            <p:nvPicPr>
              <p:cNvPr id="12303" name="Picture 26" descr="image001.gif"/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colorTemperature colorTemp="8800"/>
                        </a14:imgEffect>
                        <a14:imgEffect>
                          <a14:saturation sat="8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200" y="1981200"/>
                <a:ext cx="5105400" cy="2889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5538990" y="2125663"/>
                <a:ext cx="219075" cy="2582862"/>
              </a:xfrm>
              <a:prstGeom prst="rect">
                <a:avLst/>
              </a:prstGeom>
              <a:solidFill>
                <a:srgbClr val="FFFAEB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305" name="TextBox 28"/>
              <p:cNvSpPr txBox="1">
                <a:spLocks noChangeArrowheads="1"/>
              </p:cNvSpPr>
              <p:nvPr/>
            </p:nvSpPr>
            <p:spPr bwMode="auto">
              <a:xfrm>
                <a:off x="5519916" y="3169185"/>
                <a:ext cx="3129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tr-TR" sz="1800">
                    <a:solidFill>
                      <a:prstClr val="black"/>
                    </a:solidFill>
                  </a:rPr>
                  <a:t>0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8239760" y="3935477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smtClean="0">
                  <a:solidFill>
                    <a:prstClr val="black"/>
                  </a:solidFill>
                </a:rPr>
                <a:t>a</a:t>
              </a:r>
              <a:r>
                <a:rPr lang="tr-TR" dirty="0">
                  <a:solidFill>
                    <a:prstClr val="black"/>
                  </a:solidFill>
                </a:rPr>
                <a:t>≤</a:t>
              </a:r>
              <a:r>
                <a:rPr lang="tr-TR" dirty="0" smtClean="0">
                  <a:solidFill>
                    <a:prstClr val="black"/>
                  </a:solidFill>
                </a:rPr>
                <a:t>0</a:t>
              </a:r>
              <a:endParaRPr lang="tr-TR" dirty="0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7670398" y="1158183"/>
          <a:ext cx="3802750" cy="834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Equation" r:id="rId19" imgW="1803400" imgH="355600" progId="Equation.3">
                  <p:embed/>
                </p:oleObj>
              </mc:Choice>
              <mc:Fallback>
                <p:oleObj name="Equation" r:id="rId19" imgW="18034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0398" y="1158183"/>
                        <a:ext cx="3802750" cy="8341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7459291" y="2205407"/>
            <a:ext cx="4224963" cy="2171156"/>
            <a:chOff x="4759286" y="2354041"/>
            <a:chExt cx="4224963" cy="2171156"/>
          </a:xfrm>
        </p:grpSpPr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4759286" y="2354041"/>
              <a:ext cx="4224963" cy="2171156"/>
              <a:chOff x="1676400" y="1377950"/>
              <a:chExt cx="7091680" cy="4432300"/>
            </a:xfrm>
          </p:grpSpPr>
          <p:pic>
            <p:nvPicPr>
              <p:cNvPr id="22" name="Picture 5" descr="image001.gif"/>
              <p:cNvPicPr>
                <a:picLocks noChangeAspect="1"/>
              </p:cNvPicPr>
              <p:nvPr/>
            </p:nvPicPr>
            <p:blipFill>
              <a:blip r:embed="rId21">
                <a:duotone>
                  <a:prstClr val="black"/>
                  <a:schemeClr val="accent4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colorTemperature colorTemp="5616"/>
                        </a14:imgEffect>
                        <a14:imgEffect>
                          <a14:saturation sat="15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1377950"/>
                <a:ext cx="7091680" cy="4432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1829128" y="1600200"/>
                <a:ext cx="303760" cy="3962400"/>
              </a:xfrm>
              <a:prstGeom prst="rect">
                <a:avLst/>
              </a:prstGeom>
              <a:solidFill>
                <a:srgbClr val="FDEC6B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TextBox 7"/>
              <p:cNvSpPr txBox="1">
                <a:spLocks noChangeArrowheads="1"/>
              </p:cNvSpPr>
              <p:nvPr/>
            </p:nvSpPr>
            <p:spPr bwMode="auto">
              <a:xfrm>
                <a:off x="1828800" y="3200400"/>
                <a:ext cx="334485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tr-TR" sz="1800">
                    <a:solidFill>
                      <a:prstClr val="black"/>
                    </a:solidFill>
                  </a:rPr>
                  <a:t>b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8003032" y="2367641"/>
              <a:ext cx="756710" cy="277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smtClean="0">
                  <a:solidFill>
                    <a:prstClr val="black"/>
                  </a:solidFill>
                </a:rPr>
                <a:t>a</a:t>
              </a:r>
              <a:r>
                <a:rPr lang="tr-TR" dirty="0">
                  <a:solidFill>
                    <a:prstClr val="black"/>
                  </a:solidFill>
                </a:rPr>
                <a:t>≤</a:t>
              </a:r>
              <a:r>
                <a:rPr lang="tr-TR" dirty="0" smtClean="0">
                  <a:solidFill>
                    <a:prstClr val="black"/>
                  </a:solidFill>
                </a:rPr>
                <a:t>0</a:t>
              </a:r>
              <a:endParaRPr lang="tr-TR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083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2" t="19275" r="45583" b="31429"/>
          <a:stretch/>
        </p:blipFill>
        <p:spPr bwMode="auto">
          <a:xfrm>
            <a:off x="200941" y="1695260"/>
            <a:ext cx="3246331" cy="2983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3" t="22177" r="46308" b="52427"/>
          <a:stretch/>
        </p:blipFill>
        <p:spPr bwMode="auto">
          <a:xfrm>
            <a:off x="3469199" y="1375875"/>
            <a:ext cx="4986352" cy="2175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9" t="58677" r="43451" b="13069"/>
          <a:stretch/>
        </p:blipFill>
        <p:spPr bwMode="auto">
          <a:xfrm>
            <a:off x="3447272" y="4177430"/>
            <a:ext cx="5008279" cy="211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75355" y="989466"/>
          <a:ext cx="2697504" cy="61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6" imgW="939600" imgH="190440" progId="Equation.3">
                  <p:embed/>
                </p:oleObj>
              </mc:Choice>
              <mc:Fallback>
                <p:oleObj name="Equation" r:id="rId6" imgW="9396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355" y="989466"/>
                        <a:ext cx="2697504" cy="61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59174" y="5237026"/>
          <a:ext cx="3076007" cy="56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8" imgW="1041120" imgH="190440" progId="Equation.3">
                  <p:embed/>
                </p:oleObj>
              </mc:Choice>
              <mc:Fallback>
                <p:oleObj name="Equation" r:id="rId8" imgW="1041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174" y="5237026"/>
                        <a:ext cx="3076007" cy="568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/>
            <a:r>
              <a:rPr lang="tr-TR" sz="1400" dirty="0">
                <a:solidFill>
                  <a:prstClr val="black"/>
                </a:solidFill>
                <a:cs typeface="Calibri" panose="020F0502020204030204" pitchFamily="34" charset="0"/>
              </a:rPr>
              <a:t>E.M. Izhikevich</a:t>
            </a:r>
            <a:r>
              <a:rPr lang="en-GB" sz="1400" dirty="0">
                <a:solidFill>
                  <a:prstClr val="black"/>
                </a:solidFill>
                <a:cs typeface="Calibri" panose="020F0502020204030204" pitchFamily="34" charset="0"/>
              </a:rPr>
              <a:t>, “</a:t>
            </a:r>
            <a:r>
              <a:rPr lang="tr-TR" sz="1400" dirty="0">
                <a:solidFill>
                  <a:prstClr val="black"/>
                </a:solidFill>
                <a:cs typeface="Calibri" panose="020F0502020204030204" pitchFamily="34" charset="0"/>
              </a:rPr>
              <a:t>Dynamical Systems in Neuroscience</a:t>
            </a:r>
            <a:r>
              <a:rPr lang="en-GB" sz="1400" dirty="0">
                <a:solidFill>
                  <a:prstClr val="black"/>
                </a:solidFill>
                <a:cs typeface="Calibri" panose="020F0502020204030204" pitchFamily="34" charset="0"/>
              </a:rPr>
              <a:t>”, </a:t>
            </a:r>
            <a:r>
              <a:rPr lang="tr-TR" sz="1400" dirty="0">
                <a:solidFill>
                  <a:prstClr val="black"/>
                </a:solidFill>
                <a:cs typeface="Calibri" panose="020F0502020204030204" pitchFamily="34" charset="0"/>
              </a:rPr>
              <a:t> MIT Press</a:t>
            </a:r>
            <a:r>
              <a:rPr lang="en-GB" sz="1400" dirty="0">
                <a:solidFill>
                  <a:prstClr val="black"/>
                </a:solidFill>
                <a:cs typeface="Calibri" panose="020F0502020204030204" pitchFamily="34" charset="0"/>
              </a:rPr>
              <a:t>, </a:t>
            </a:r>
            <a:r>
              <a:rPr lang="tr-TR" sz="1400" dirty="0">
                <a:solidFill>
                  <a:prstClr val="black"/>
                </a:solidFill>
                <a:cs typeface="Calibri" panose="020F0502020204030204" pitchFamily="34" charset="0"/>
              </a:rPr>
              <a:t>2007</a:t>
            </a:r>
            <a:endParaRPr lang="en-GB" sz="1400" dirty="0">
              <a:solidFill>
                <a:prstClr val="black"/>
              </a:solidFill>
              <a:cs typeface="Calibri" panose="020F0502020204030204" pitchFamily="34" charset="0"/>
            </a:endParaRP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2107783" y="46766"/>
            <a:ext cx="85404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b="1" dirty="0">
                <a:solidFill>
                  <a:prstClr val="black"/>
                </a:solidFill>
                <a:latin typeface="Calibri" panose="020F0502020204030204"/>
              </a:rPr>
              <a:t>Dinamik sistemin davranışı başka nasıl incelenir? </a:t>
            </a:r>
            <a:endParaRPr lang="en-US" altLang="tr-TR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424465" y="595515"/>
            <a:ext cx="94229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Durum uzayındaki değişimi izleyebilmek için durum (faz) portresine bakılır.</a:t>
            </a:r>
            <a:endParaRPr lang="en-GB" altLang="tr-TR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686110" y="1082080"/>
            <a:ext cx="3421427" cy="2508593"/>
            <a:chOff x="8822388" y="1200966"/>
            <a:chExt cx="2690037" cy="3587454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66" t="5031" r="41480" b="52353"/>
            <a:stretch/>
          </p:blipFill>
          <p:spPr bwMode="auto">
            <a:xfrm>
              <a:off x="8822388" y="1200966"/>
              <a:ext cx="1464526" cy="3587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47258" r="41481" b="9764"/>
            <a:stretch/>
          </p:blipFill>
          <p:spPr bwMode="auto">
            <a:xfrm>
              <a:off x="10286914" y="1200967"/>
              <a:ext cx="1225511" cy="3587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1"/>
          <a:srcRect l="7061" t="22144" r="26673" b="21787"/>
          <a:stretch/>
        </p:blipFill>
        <p:spPr>
          <a:xfrm>
            <a:off x="7840338" y="4177431"/>
            <a:ext cx="4351662" cy="2110104"/>
          </a:xfrm>
          <a:prstGeom prst="rect">
            <a:avLst/>
          </a:prstGeom>
        </p:spPr>
      </p:pic>
      <p:sp>
        <p:nvSpPr>
          <p:cNvPr id="15" name="Metin kutusu 26">
            <a:extLst>
              <a:ext uri="{FF2B5EF4-FFF2-40B4-BE49-F238E27FC236}">
                <a16:creationId xmlns="" xmlns:a16="http://schemas.microsoft.com/office/drawing/2014/main" id="{B47AFBCD-6E08-439F-99E4-ECF5FF804A2F}"/>
              </a:ext>
            </a:extLst>
          </p:cNvPr>
          <p:cNvSpPr txBox="1"/>
          <p:nvPr/>
        </p:nvSpPr>
        <p:spPr>
          <a:xfrm>
            <a:off x="5435902" y="6543276"/>
            <a:ext cx="7643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Brennan and </a:t>
            </a:r>
            <a:r>
              <a:rPr lang="en-US" sz="1400" dirty="0" err="1">
                <a:solidFill>
                  <a:prstClr val="black"/>
                </a:solidFill>
              </a:rPr>
              <a:t>Proekt</a:t>
            </a:r>
            <a:r>
              <a:rPr lang="en-US" sz="1400" dirty="0">
                <a:solidFill>
                  <a:prstClr val="black"/>
                </a:solidFill>
              </a:rPr>
              <a:t>. </a:t>
            </a:r>
            <a:r>
              <a:rPr lang="en-US" sz="1400" dirty="0" err="1">
                <a:solidFill>
                  <a:prstClr val="black"/>
                </a:solidFill>
              </a:rPr>
              <a:t>eLife</a:t>
            </a:r>
            <a:r>
              <a:rPr lang="en-US" sz="1400" dirty="0">
                <a:solidFill>
                  <a:prstClr val="black"/>
                </a:solidFill>
              </a:rPr>
              <a:t> 2019;8:e46814. DOI: https://doi.org/10.7554/eLife.46814</a:t>
            </a:r>
            <a:endParaRPr lang="tr-T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1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405577" y="79669"/>
            <a:ext cx="6676575" cy="3128842"/>
            <a:chOff x="666224" y="583211"/>
            <a:chExt cx="7892689" cy="5096897"/>
          </a:xfrm>
        </p:grpSpPr>
        <p:pic>
          <p:nvPicPr>
            <p:cNvPr id="21512" name="Picture 3" descr="C:\Users\neslihan\Documents\tasinacaklar\dogrusal_olmayan_08_09\phase_portrait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500" y="928688"/>
              <a:ext cx="5753100" cy="4522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1357261" y="1070940"/>
              <a:ext cx="642825" cy="430683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rot="10800000" flipV="1">
              <a:off x="6927744" y="1501622"/>
              <a:ext cx="930087" cy="570442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3142803" y="4071852"/>
              <a:ext cx="1999397" cy="572517"/>
            </a:xfrm>
            <a:prstGeom prst="straightConnector1">
              <a:avLst/>
            </a:prstGeom>
            <a:ln w="254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516" name="Object 2"/>
            <p:cNvGraphicFramePr>
              <a:graphicFrameLocks noChangeAspect="1"/>
            </p:cNvGraphicFramePr>
            <p:nvPr/>
          </p:nvGraphicFramePr>
          <p:xfrm>
            <a:off x="4114800" y="3321050"/>
            <a:ext cx="9144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6" name="Equation" r:id="rId4" imgW="391303" imgH="739129" progId="Equation.3">
                    <p:embed/>
                  </p:oleObj>
                </mc:Choice>
                <mc:Fallback>
                  <p:oleObj name="Equation" r:id="rId4" imgW="391303" imgH="7391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800" y="3321050"/>
                          <a:ext cx="914400" cy="215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7" name="Object 3"/>
            <p:cNvGraphicFramePr>
              <a:graphicFrameLocks noChangeAspect="1"/>
            </p:cNvGraphicFramePr>
            <p:nvPr/>
          </p:nvGraphicFramePr>
          <p:xfrm>
            <a:off x="8006484" y="1367569"/>
            <a:ext cx="552429" cy="453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7" name="Equation" r:id="rId6" imgW="279400" imgH="228600" progId="Equation.3">
                    <p:embed/>
                  </p:oleObj>
                </mc:Choice>
                <mc:Fallback>
                  <p:oleObj name="Equation" r:id="rId6" imgW="279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06484" y="1367569"/>
                          <a:ext cx="552429" cy="453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8" name="Object 4"/>
            <p:cNvGraphicFramePr>
              <a:graphicFrameLocks noChangeAspect="1"/>
            </p:cNvGraphicFramePr>
            <p:nvPr/>
          </p:nvGraphicFramePr>
          <p:xfrm>
            <a:off x="666224" y="583211"/>
            <a:ext cx="528323" cy="453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8" name="Equation" r:id="rId8" imgW="266584" imgH="228501" progId="Equation.3">
                    <p:embed/>
                  </p:oleObj>
                </mc:Choice>
                <mc:Fallback>
                  <p:oleObj name="Equation" r:id="rId8" imgW="266584" imgH="22850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6224" y="583211"/>
                          <a:ext cx="528323" cy="4535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9" name="Object 5"/>
            <p:cNvGraphicFramePr>
              <a:graphicFrameLocks noChangeAspect="1"/>
            </p:cNvGraphicFramePr>
            <p:nvPr/>
          </p:nvGraphicFramePr>
          <p:xfrm>
            <a:off x="3870307" y="5226606"/>
            <a:ext cx="552427" cy="453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9" name="Equation" r:id="rId10" imgW="279400" imgH="228600" progId="Equation.3">
                    <p:embed/>
                  </p:oleObj>
                </mc:Choice>
                <mc:Fallback>
                  <p:oleObj name="Equation" r:id="rId10" imgW="2794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0307" y="5226606"/>
                          <a:ext cx="552427" cy="4535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292986" y="79669"/>
            <a:ext cx="27961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b="1" dirty="0">
                <a:solidFill>
                  <a:prstClr val="black"/>
                </a:solidFill>
                <a:latin typeface="Calibri" panose="020F0502020204030204"/>
              </a:rPr>
              <a:t>Durum portresi</a:t>
            </a:r>
            <a:endParaRPr lang="en-US" altLang="tr-TR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17770" y="958170"/>
          <a:ext cx="3553149" cy="616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12" imgW="1054100" imgH="190500" progId="Equation.3">
                  <p:embed/>
                </p:oleObj>
              </mc:Choice>
              <mc:Fallback>
                <p:oleObj name="Equation" r:id="rId12" imgW="10541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770" y="958170"/>
                        <a:ext cx="3553149" cy="6161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141249" y="1788079"/>
          <a:ext cx="1748694" cy="665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Equation" r:id="rId14" imgW="596900" imgH="228600" progId="Equation.3">
                  <p:embed/>
                </p:oleObj>
              </mc:Choice>
              <mc:Fallback>
                <p:oleObj name="Equation" r:id="rId14" imgW="596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249" y="1788079"/>
                        <a:ext cx="1748694" cy="665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-43677" y="3225558"/>
            <a:ext cx="62656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Durum portresinde değişiklik olur mu, nasıl olur?</a:t>
            </a:r>
            <a:endParaRPr lang="en-US" altLang="tr-TR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2875167" y="3668449"/>
            <a:ext cx="66935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tr-TR" altLang="tr-TR" sz="24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Dallanmalar (Bifurcation) ve dallanma diyagramları</a:t>
            </a:r>
            <a:endParaRPr lang="en-GB" altLang="tr-TR" sz="2400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>
            <p:extLst/>
          </p:nvPr>
        </p:nvGraphicFramePr>
        <p:xfrm>
          <a:off x="417770" y="4432884"/>
          <a:ext cx="277812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Equation" r:id="rId16" imgW="1180800" imgH="393480" progId="Equation.3">
                  <p:embed/>
                </p:oleObj>
              </mc:Choice>
              <mc:Fallback>
                <p:oleObj name="Equation" r:id="rId16" imgW="1180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770" y="4432884"/>
                        <a:ext cx="277812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0"/>
          <p:cNvGraphicFramePr>
            <a:graphicFrameLocks noChangeAspect="1"/>
          </p:cNvGraphicFramePr>
          <p:nvPr>
            <p:extLst/>
          </p:nvPr>
        </p:nvGraphicFramePr>
        <p:xfrm>
          <a:off x="292986" y="5516836"/>
          <a:ext cx="3875254" cy="974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Equation" r:id="rId18" imgW="1422360" imgH="317160" progId="Equation.3">
                  <p:embed/>
                </p:oleObj>
              </mc:Choice>
              <mc:Fallback>
                <p:oleObj name="Equation" r:id="rId18" imgW="1422360" imgH="317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86" y="5516836"/>
                        <a:ext cx="3875254" cy="974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28"/>
          <p:cNvGrpSpPr>
            <a:grpSpLocks/>
          </p:cNvGrpSpPr>
          <p:nvPr/>
        </p:nvGrpSpPr>
        <p:grpSpPr bwMode="auto">
          <a:xfrm>
            <a:off x="206447" y="4225359"/>
            <a:ext cx="10638626" cy="2351087"/>
            <a:chOff x="45" y="2811"/>
            <a:chExt cx="5750" cy="1329"/>
          </a:xfrm>
        </p:grpSpPr>
        <p:pic>
          <p:nvPicPr>
            <p:cNvPr id="20" name="Picture 30"/>
            <p:cNvPicPr>
              <a:picLocks noChangeAspect="1" noChangeArrowheads="1"/>
            </p:cNvPicPr>
            <p:nvPr/>
          </p:nvPicPr>
          <p:blipFill>
            <a:blip r:embed="rId2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77" t="47871" r="23488" b="19087"/>
            <a:stretch>
              <a:fillRect/>
            </a:stretch>
          </p:blipFill>
          <p:spPr bwMode="auto">
            <a:xfrm>
              <a:off x="45" y="2811"/>
              <a:ext cx="4050" cy="1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1" name="Object 25"/>
            <p:cNvGraphicFramePr>
              <a:graphicFrameLocks noChangeAspect="1"/>
            </p:cNvGraphicFramePr>
            <p:nvPr>
              <p:extLst/>
            </p:nvPr>
          </p:nvGraphicFramePr>
          <p:xfrm>
            <a:off x="4250" y="3155"/>
            <a:ext cx="1545" cy="5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4" name="Equation" r:id="rId21" imgW="939600" imgH="317160" progId="Equation.3">
                    <p:embed/>
                  </p:oleObj>
                </mc:Choice>
                <mc:Fallback>
                  <p:oleObj name="Equation" r:id="rId21" imgW="939600" imgH="3171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0" y="3155"/>
                          <a:ext cx="1545" cy="5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549412" y="6519627"/>
            <a:ext cx="66425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lvl="1"/>
            <a:r>
              <a:rPr lang="tr-TR" altLang="tr-TR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F.C.Hoppensteadt, E.M. Izhikevich</a:t>
            </a:r>
            <a:r>
              <a:rPr lang="en-GB" altLang="tr-TR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“</a:t>
            </a:r>
            <a:r>
              <a:rPr lang="tr-TR" altLang="tr-TR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Weakly Connected Neural networks</a:t>
            </a:r>
            <a:r>
              <a:rPr lang="en-GB" altLang="tr-TR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”, </a:t>
            </a:r>
            <a:r>
              <a:rPr lang="tr-TR" altLang="tr-TR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Springer</a:t>
            </a:r>
            <a:r>
              <a:rPr lang="en-GB" altLang="tr-TR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tr-TR" altLang="tr-TR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1997</a:t>
            </a:r>
            <a:r>
              <a:rPr lang="tr-TR" altLang="tr-TR" sz="14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altLang="tr-TR" sz="14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6489269" y="1252278"/>
            <a:ext cx="698922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tr-TR" altLang="tr-TR" sz="2800" u="sng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Dallanma:</a:t>
            </a:r>
            <a:r>
              <a:rPr lang="tr-TR" altLang="tr-T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Bir parametrenin değişimi </a:t>
            </a:r>
            <a:endParaRPr lang="tr-TR" altLang="tr-TR" sz="2800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altLang="tr-TR" sz="2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ile </a:t>
            </a:r>
            <a:r>
              <a:rPr lang="tr-TR" altLang="tr-T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tr-TR" altLang="tr-TR" sz="2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topolojik </a:t>
            </a:r>
            <a:r>
              <a:rPr lang="tr-TR" altLang="tr-T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olarak eşdeğer olmayan </a:t>
            </a:r>
          </a:p>
          <a:p>
            <a:r>
              <a:rPr lang="tr-TR" altLang="tr-T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durum portresinin oluşumuna </a:t>
            </a:r>
            <a:endParaRPr lang="tr-TR" altLang="tr-TR" sz="2800" dirty="0" smtClean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tr-TR" altLang="tr-TR" sz="2800" dirty="0" smtClean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tr-TR" altLang="tr-TR" sz="2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dallanma” denir. </a:t>
            </a:r>
            <a:endParaRPr lang="en-GB" altLang="tr-TR" sz="28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30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55056" y="936894"/>
            <a:ext cx="6962776" cy="5262024"/>
            <a:chOff x="2355056" y="936894"/>
            <a:chExt cx="6962776" cy="5262024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19" t="16064" r="14960" b="51221"/>
            <a:stretch>
              <a:fillRect/>
            </a:stretch>
          </p:blipFill>
          <p:spPr bwMode="auto">
            <a:xfrm>
              <a:off x="2355056" y="936894"/>
              <a:ext cx="6962775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16" t="38660" r="14563" b="31100"/>
            <a:stretch>
              <a:fillRect/>
            </a:stretch>
          </p:blipFill>
          <p:spPr bwMode="auto">
            <a:xfrm>
              <a:off x="2355057" y="2765694"/>
              <a:ext cx="6962775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16" t="68900" r="15154" b="8421"/>
            <a:stretch>
              <a:fillRect/>
            </a:stretch>
          </p:blipFill>
          <p:spPr bwMode="auto">
            <a:xfrm>
              <a:off x="2355057" y="4518293"/>
              <a:ext cx="6962774" cy="168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9886" y="6556842"/>
            <a:ext cx="70071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tr-TR" altLang="tr-TR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E.M. Izhikevich</a:t>
            </a:r>
            <a:r>
              <a:rPr lang="en-GB" altLang="tr-TR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, </a:t>
            </a:r>
            <a:r>
              <a:rPr lang="en-GB" altLang="en-US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“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Dynamical Systems in Neuroscience</a:t>
            </a:r>
            <a:r>
              <a:rPr lang="en-GB" altLang="en-US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”</a:t>
            </a:r>
            <a:r>
              <a:rPr lang="en-GB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, 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MIT Press</a:t>
            </a:r>
            <a:r>
              <a:rPr lang="en-GB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, 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2007</a:t>
            </a:r>
            <a:endParaRPr lang="en-GB" altLang="tr-TR" sz="14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  <p:sp>
        <p:nvSpPr>
          <p:cNvPr id="43013" name="Rectangle 2"/>
          <p:cNvSpPr txBox="1">
            <a:spLocks noChangeArrowheads="1"/>
          </p:cNvSpPr>
          <p:nvPr/>
        </p:nvSpPr>
        <p:spPr bwMode="auto">
          <a:xfrm>
            <a:off x="1628879" y="16144"/>
            <a:ext cx="85344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800" dirty="0">
                <a:solidFill>
                  <a:prstClr val="black"/>
                </a:solidFill>
                <a:latin typeface="Calibri" panose="020F0502020204030204"/>
              </a:rPr>
              <a:t>Bir sinir hücresinin tüm bu farklı davranışları elde etmek nasıl mümkün olabilir ?</a:t>
            </a:r>
          </a:p>
        </p:txBody>
      </p:sp>
    </p:spTree>
    <p:extLst>
      <p:ext uri="{BB962C8B-B14F-4D97-AF65-F5344CB8AC3E}">
        <p14:creationId xmlns:p14="http://schemas.microsoft.com/office/powerpoint/2010/main" val="238341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30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205986" y="0"/>
            <a:ext cx="99869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2800" dirty="0">
                <a:solidFill>
                  <a:prstClr val="black"/>
                </a:solidFill>
                <a:latin typeface="Calibri" panose="020F0502020204030204"/>
              </a:rPr>
              <a:t>Hangi dallanma çeşitleri sinir hücresinin davranışını açıklamaktadır?</a:t>
            </a:r>
            <a:endParaRPr lang="en-GB" altLang="tr-TR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20913" y="920750"/>
            <a:ext cx="7550150" cy="5708650"/>
            <a:chOff x="2220913" y="920750"/>
            <a:chExt cx="7550150" cy="5708650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09" t="14175" r="14661" b="17786"/>
            <a:stretch>
              <a:fillRect/>
            </a:stretch>
          </p:blipFill>
          <p:spPr bwMode="auto">
            <a:xfrm>
              <a:off x="2220913" y="920750"/>
              <a:ext cx="7550150" cy="319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0" t="34605" r="16432" b="13422"/>
            <a:stretch>
              <a:fillRect/>
            </a:stretch>
          </p:blipFill>
          <p:spPr bwMode="auto">
            <a:xfrm>
              <a:off x="2222500" y="4114800"/>
              <a:ext cx="7545388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9886" y="6556842"/>
            <a:ext cx="70071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tr-TR" altLang="tr-TR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E.M. Izhikevich</a:t>
            </a:r>
            <a:r>
              <a:rPr lang="en-GB" altLang="tr-TR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, </a:t>
            </a:r>
            <a:r>
              <a:rPr lang="en-GB" altLang="en-US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“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Dynamical Systems in Neuroscience</a:t>
            </a:r>
            <a:r>
              <a:rPr lang="en-GB" altLang="en-US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”</a:t>
            </a:r>
            <a:r>
              <a:rPr lang="en-GB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, 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MIT Press</a:t>
            </a:r>
            <a:r>
              <a:rPr lang="en-GB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, 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2007</a:t>
            </a:r>
            <a:endParaRPr lang="en-GB" altLang="tr-TR" sz="14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408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09926" y="1903139"/>
            <a:ext cx="2351926" cy="3376804"/>
            <a:chOff x="931649" y="838199"/>
            <a:chExt cx="1727615" cy="2471884"/>
          </a:xfrm>
        </p:grpSpPr>
        <p:sp>
          <p:nvSpPr>
            <p:cNvPr id="39949" name="TextBox 5"/>
            <p:cNvSpPr txBox="1">
              <a:spLocks noChangeArrowheads="1"/>
            </p:cNvSpPr>
            <p:nvPr/>
          </p:nvSpPr>
          <p:spPr bwMode="auto">
            <a:xfrm>
              <a:off x="931649" y="2791897"/>
              <a:ext cx="1727615" cy="518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2000" dirty="0">
                  <a:solidFill>
                    <a:prstClr val="black"/>
                  </a:solidFill>
                  <a:latin typeface="Calibri" panose="020F0502020204030204"/>
                </a:rPr>
                <a:t>Louis Lapicque, 1907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2000" dirty="0">
                  <a:solidFill>
                    <a:prstClr val="black"/>
                  </a:solidFill>
                  <a:latin typeface="Calibri" panose="020F0502020204030204"/>
                </a:rPr>
                <a:t>   1866-1952</a:t>
              </a:r>
              <a:endParaRPr lang="en-US" altLang="tr-TR" sz="20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9950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26" y="838199"/>
              <a:ext cx="1602238" cy="1922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661599" y="2352058"/>
          <a:ext cx="3434401" cy="722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1016000" imgH="190500" progId="Equation.3">
                  <p:embed/>
                </p:oleObj>
              </mc:Choice>
              <mc:Fallback>
                <p:oleObj name="Equation" r:id="rId4" imgW="10160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599" y="2352058"/>
                        <a:ext cx="3434401" cy="722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75"/>
          <p:cNvSpPr txBox="1">
            <a:spLocks noChangeArrowheads="1"/>
          </p:cNvSpPr>
          <p:nvPr/>
        </p:nvSpPr>
        <p:spPr bwMode="auto">
          <a:xfrm>
            <a:off x="642806" y="915371"/>
            <a:ext cx="41563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Topla ve ateşle hücre modelleri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2400" dirty="0">
                <a:solidFill>
                  <a:prstClr val="black"/>
                </a:solidFill>
                <a:latin typeface="Calibri" panose="020F0502020204030204"/>
              </a:rPr>
              <a:t>(integrate and fire)</a:t>
            </a:r>
            <a:endParaRPr lang="en-GB" altLang="tr-TR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731329" y="1663789"/>
            <a:ext cx="4288971" cy="4297624"/>
            <a:chOff x="7420099" y="1922652"/>
            <a:chExt cx="3505200" cy="3769518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4" t="32028" r="56139" b="43906"/>
            <a:stretch>
              <a:fillRect/>
            </a:stretch>
          </p:blipFill>
          <p:spPr bwMode="auto">
            <a:xfrm>
              <a:off x="7420099" y="1922652"/>
              <a:ext cx="3505200" cy="1808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2" t="30978" r="41336" b="25986"/>
            <a:stretch>
              <a:fillRect/>
            </a:stretch>
          </p:blipFill>
          <p:spPr bwMode="auto">
            <a:xfrm>
              <a:off x="7420099" y="3717320"/>
              <a:ext cx="3494088" cy="1974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720971" y="3236529"/>
          <a:ext cx="3216691" cy="564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8" imgW="939392" imgH="190417" progId="Equation.3">
                  <p:embed/>
                </p:oleObj>
              </mc:Choice>
              <mc:Fallback>
                <p:oleObj name="Equation" r:id="rId8" imgW="939392" imgH="1904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1" y="3236529"/>
                        <a:ext cx="3216691" cy="564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0" y="6538912"/>
            <a:ext cx="457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800" dirty="0">
                <a:solidFill>
                  <a:prstClr val="black"/>
                </a:solidFill>
              </a:rPr>
              <a:t>http://www.ac-nancy-metz.fr/pres-etab/lapicque/pages/louis_lapicque.htm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42806" y="217526"/>
            <a:ext cx="102824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2800" dirty="0" smtClean="0">
                <a:solidFill>
                  <a:prstClr val="black"/>
                </a:solidFill>
                <a:latin typeface="Calibri" panose="020F0502020204030204"/>
              </a:rPr>
              <a:t>Farklı sinir hücresi davranışlarını açıklayabilecek modeller var mı?</a:t>
            </a:r>
            <a:endParaRPr lang="en-GB" altLang="tr-TR" sz="2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184816" y="6492973"/>
            <a:ext cx="70071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tr-TR" altLang="tr-TR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E.M. Izhikevich</a:t>
            </a:r>
            <a:r>
              <a:rPr lang="en-GB" altLang="tr-TR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, </a:t>
            </a:r>
            <a:r>
              <a:rPr lang="en-GB" altLang="en-US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“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Dynamical Systems in Neuroscience</a:t>
            </a:r>
            <a:r>
              <a:rPr lang="en-GB" altLang="en-US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”</a:t>
            </a:r>
            <a:r>
              <a:rPr lang="en-GB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, 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 MIT Press</a:t>
            </a:r>
            <a:r>
              <a:rPr lang="en-GB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, </a:t>
            </a:r>
            <a:r>
              <a:rPr lang="tr-TR" altLang="ja-JP" sz="14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</a:rPr>
              <a:t>2007</a:t>
            </a:r>
            <a:endParaRPr lang="en-GB" altLang="tr-TR" sz="1400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656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</Words>
  <Application>Microsoft Office PowerPoint</Application>
  <PresentationFormat>Geniş ekran</PresentationFormat>
  <Paragraphs>111</Paragraphs>
  <Slides>26</Slides>
  <Notes>9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4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8" baseType="lpstr">
      <vt:lpstr>ＭＳ Ｐゴシック</vt:lpstr>
      <vt:lpstr>Aharoni</vt:lpstr>
      <vt:lpstr>Arial</vt:lpstr>
      <vt:lpstr>Calibri</vt:lpstr>
      <vt:lpstr>Calibri Light</vt:lpstr>
      <vt:lpstr>Comic Sans MS</vt:lpstr>
      <vt:lpstr>Times New Roman</vt:lpstr>
      <vt:lpstr>1_Office Theme</vt:lpstr>
      <vt:lpstr>Office Theme</vt:lpstr>
      <vt:lpstr>2_Office Theme</vt:lpstr>
      <vt:lpstr>3_Office Theme</vt:lpstr>
      <vt:lpstr>Equation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rahmi</dc:creator>
  <cp:lastModifiedBy>rahmi</cp:lastModifiedBy>
  <cp:revision>2</cp:revision>
  <dcterms:created xsi:type="dcterms:W3CDTF">2021-10-20T10:37:36Z</dcterms:created>
  <dcterms:modified xsi:type="dcterms:W3CDTF">2021-10-20T10:41:18Z</dcterms:modified>
</cp:coreProperties>
</file>